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59" r:id="rId4"/>
    <p:sldId id="260" r:id="rId5"/>
    <p:sldId id="262" r:id="rId6"/>
    <p:sldId id="277" r:id="rId7"/>
    <p:sldId id="263" r:id="rId8"/>
    <p:sldId id="264" r:id="rId9"/>
    <p:sldId id="265" r:id="rId10"/>
    <p:sldId id="266" r:id="rId11"/>
    <p:sldId id="276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062664" cy="792087"/>
          </a:xfrm>
        </p:spPr>
        <p:txBody>
          <a:bodyPr>
            <a:normAutofit/>
          </a:bodyPr>
          <a:lstStyle/>
          <a:p>
            <a:r>
              <a:rPr lang="ru-RU" dirty="0" smtClean="0"/>
              <a:t>Уважаемые читатели!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489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«Банк занимательных идей».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17 библиографических описаний документов.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1978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22.10я73</a:t>
            </a:r>
          </a:p>
          <a:p>
            <a:r>
              <a:rPr lang="ru-RU" sz="2000" dirty="0" smtClean="0"/>
              <a:t>П 29</a:t>
            </a:r>
          </a:p>
          <a:p>
            <a:r>
              <a:rPr lang="ru-RU" sz="2000" dirty="0" smtClean="0"/>
              <a:t> Петербургские математические олимпиады, 1961-1993 : учебное пособие / ред. : Д. В. Фомин, К. П. </a:t>
            </a:r>
            <a:r>
              <a:rPr lang="ru-RU" sz="2000" dirty="0" err="1" smtClean="0"/>
              <a:t>Кохась</a:t>
            </a:r>
            <a:r>
              <a:rPr lang="ru-RU" sz="2000" dirty="0" smtClean="0"/>
              <a:t>. - 2-е изд., доп. - СПб. : Лань, 2007. - 576 с. : ил</a:t>
            </a:r>
          </a:p>
          <a:p>
            <a:r>
              <a:rPr lang="ru-RU" sz="2000" dirty="0" smtClean="0"/>
              <a:t>Аннотация:  Книга предназначена для учителей, преподавателей математических кружков и просто любителей математики. Все задачи приведены  с подробными решениями, условия и решения геометрических задач сопровождаются рисунками.</a:t>
            </a:r>
          </a:p>
          <a:p>
            <a:r>
              <a:rPr lang="ru-RU" sz="2000" dirty="0" smtClean="0"/>
              <a:t>Экземпляры: всего:10 -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.(5),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№1(5)</a:t>
            </a: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pPr algn="just">
              <a:lnSpc>
                <a:spcPct val="115000"/>
              </a:lnSpc>
            </a:pPr>
            <a:endParaRPr lang="ru-RU" sz="2000" dirty="0" smtClean="0">
              <a:ea typeface="Times New Roman"/>
              <a:cs typeface="Times New Roman"/>
            </a:endParaRPr>
          </a:p>
        </p:txBody>
      </p:sp>
      <p:pic>
        <p:nvPicPr>
          <p:cNvPr id="10243" name="Picture 3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244827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83568" y="1417638"/>
            <a:ext cx="2304256" cy="1795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476672"/>
            <a:ext cx="4906888" cy="5832688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32.973.26-018.2</a:t>
            </a:r>
          </a:p>
          <a:p>
            <a:r>
              <a:rPr lang="ru-RU" sz="2400" dirty="0" smtClean="0"/>
              <a:t>П 60</a:t>
            </a:r>
          </a:p>
          <a:p>
            <a:r>
              <a:rPr lang="ru-RU" sz="2400" dirty="0" smtClean="0"/>
              <a:t> </a:t>
            </a:r>
            <a:r>
              <a:rPr lang="ru-RU" sz="2400" dirty="0" err="1" smtClean="0"/>
              <a:t>Порублев</a:t>
            </a:r>
            <a:r>
              <a:rPr lang="ru-RU" sz="2400" dirty="0" smtClean="0"/>
              <a:t> И.Н. </a:t>
            </a:r>
          </a:p>
          <a:p>
            <a:r>
              <a:rPr lang="ru-RU" sz="2400" dirty="0" smtClean="0"/>
              <a:t>Алгоритмы и программы. Решение олимпиадных задач / И. Н. </a:t>
            </a:r>
            <a:r>
              <a:rPr lang="ru-RU" sz="2400" dirty="0" err="1" smtClean="0"/>
              <a:t>Порублев</a:t>
            </a:r>
            <a:r>
              <a:rPr lang="ru-RU" sz="2400" dirty="0" smtClean="0"/>
              <a:t>, А. Б. Ставровский. - М. : Вильямс, 2007. - 480 с. : ил</a:t>
            </a:r>
          </a:p>
          <a:p>
            <a:r>
              <a:rPr lang="ru-RU" sz="2400" dirty="0" smtClean="0"/>
              <a:t>Аннотация: Данная книга ориентирована на старшеклассников и студентов младших курсов, желающих подготовиться к олимпиадам или экзаменам по программированию. Ее могут использовать и учителя информатики, и все те, кого интересует решение нестандартных алгоритмических задач. В книге обсуждаются методы решения различных задач по программированию, знание которых будет полезно во многих ситуациях. </a:t>
            </a:r>
          </a:p>
          <a:p>
            <a:r>
              <a:rPr lang="ru-RU" sz="2400" dirty="0" smtClean="0"/>
              <a:t>Экземпляры: всего:1 - </a:t>
            </a:r>
            <a:r>
              <a:rPr lang="ru-RU" sz="2400" dirty="0" err="1" smtClean="0"/>
              <a:t>аб</a:t>
            </a:r>
            <a:r>
              <a:rPr lang="ru-RU" sz="2400" dirty="0" smtClean="0"/>
              <a:t>.(1)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  <p:pic>
        <p:nvPicPr>
          <p:cNvPr id="205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2952328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15616" y="1417638"/>
            <a:ext cx="2088232" cy="1579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762872" cy="586128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22.1</a:t>
            </a:r>
          </a:p>
          <a:p>
            <a:r>
              <a:rPr lang="ru-RU" sz="2000" dirty="0" smtClean="0"/>
              <a:t>С – 14</a:t>
            </a:r>
          </a:p>
          <a:p>
            <a:r>
              <a:rPr lang="ru-RU" sz="2000" dirty="0" smtClean="0"/>
              <a:t>Садовничий  В.А., </a:t>
            </a:r>
            <a:r>
              <a:rPr lang="ru-RU" sz="2000" dirty="0" err="1" smtClean="0"/>
              <a:t>Подколзин</a:t>
            </a:r>
            <a:r>
              <a:rPr lang="ru-RU" sz="2000" dirty="0" smtClean="0"/>
              <a:t> А.С.</a:t>
            </a:r>
          </a:p>
          <a:p>
            <a:r>
              <a:rPr lang="ru-RU" sz="2000" dirty="0" smtClean="0"/>
              <a:t>Задачи студенческих олимпиад по математике., Москва.: «Наука» Главная редакция физико-математической литературы, 1978г. – 208с.</a:t>
            </a:r>
          </a:p>
          <a:p>
            <a:r>
              <a:rPr lang="ru-RU" sz="2000" dirty="0" smtClean="0"/>
              <a:t>Аннотация: Основу сборника составляют задачи математических студенческих олимпиад, проводимых в различных вузах страны (1 тур), задачи Московских городских студенческих олимпиад (2 тур), Всесоюзных и Международных студенческих олимпиад</a:t>
            </a:r>
          </a:p>
          <a:p>
            <a:r>
              <a:rPr lang="ru-RU" sz="2000" dirty="0" smtClean="0"/>
              <a:t>Экземпляры: всего 2 – </a:t>
            </a:r>
            <a:r>
              <a:rPr lang="ru-RU" sz="2000" dirty="0" err="1" smtClean="0"/>
              <a:t>аб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229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288032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55576" y="1916832"/>
            <a:ext cx="2232248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16632"/>
            <a:ext cx="4906888" cy="61927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22.1</a:t>
            </a:r>
          </a:p>
          <a:p>
            <a:r>
              <a:rPr lang="ru-RU" sz="2000" dirty="0" smtClean="0"/>
              <a:t>С – 14</a:t>
            </a:r>
          </a:p>
          <a:p>
            <a:r>
              <a:rPr lang="ru-RU" sz="2000" dirty="0" smtClean="0"/>
              <a:t>Садовский Л.Е., Садовский А.Л.</a:t>
            </a:r>
          </a:p>
          <a:p>
            <a:r>
              <a:rPr lang="ru-RU" sz="2000" dirty="0" smtClean="0"/>
              <a:t>Математика и спорт. – М.: Наука. Главная редакция физико-математической литературы, 1983г. – 192с.</a:t>
            </a:r>
          </a:p>
          <a:p>
            <a:r>
              <a:rPr lang="ru-RU" sz="2000" dirty="0" smtClean="0"/>
              <a:t>Аннотация: Изложение книги ведется в двух уровнях. На одном – в описательной форме приведены постановки задач и указаны методы их решения. На другом уровне построены математические модели поставленных задач, рассмотрен, с той или иной подробности. Для преподавателей математики и физкультуры.</a:t>
            </a:r>
          </a:p>
          <a:p>
            <a:r>
              <a:rPr lang="ru-RU" sz="2000" dirty="0" smtClean="0"/>
              <a:t> Экземпляры: всего – 1 </a:t>
            </a:r>
            <a:r>
              <a:rPr lang="ru-RU" sz="2000" dirty="0" err="1" smtClean="0"/>
              <a:t>аб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331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2808312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1944216" cy="17233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260648"/>
            <a:ext cx="4762872" cy="6048712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32.973.202я73</a:t>
            </a:r>
          </a:p>
          <a:p>
            <a:r>
              <a:rPr lang="ru-RU" sz="3600" dirty="0" smtClean="0"/>
              <a:t>С 23</a:t>
            </a:r>
          </a:p>
          <a:p>
            <a:r>
              <a:rPr lang="ru-RU" sz="3600" dirty="0" smtClean="0"/>
              <a:t> Сборник олимпиадных задач для специальности "вычислительные машины, комплексы, системы и сети : учебное пособие.; / ред. С. В. Поршнев. - М. : КНОРУС, 2010. - 280 с.</a:t>
            </a:r>
          </a:p>
          <a:p>
            <a:r>
              <a:rPr lang="ru-RU" sz="3600" dirty="0" smtClean="0"/>
              <a:t>Аннотация: Представлены задачи, предлагавшиеся в течение ряда лет участникам всероссийских студенческих олимпиад по специальности "Вычислительные машины, комплексы, системы и сети" в Уральском государственном техническом университете (УГТУ - УПИ) на теоретическом и программистском турах.</a:t>
            </a:r>
          </a:p>
          <a:p>
            <a:r>
              <a:rPr lang="ru-RU" sz="3600" dirty="0" smtClean="0"/>
              <a:t>  Экземпляры: всего:5 - </a:t>
            </a:r>
            <a:r>
              <a:rPr lang="ru-RU" sz="3600" dirty="0" err="1" smtClean="0"/>
              <a:t>Чз</a:t>
            </a:r>
            <a:r>
              <a:rPr lang="ru-RU" sz="3600" dirty="0" smtClean="0"/>
              <a:t> №2(1), </a:t>
            </a:r>
            <a:r>
              <a:rPr lang="ru-RU" sz="3600" dirty="0" err="1" smtClean="0"/>
              <a:t>аб</a:t>
            </a:r>
            <a:r>
              <a:rPr lang="ru-RU" sz="3600" dirty="0" smtClean="0"/>
              <a:t>.(4)</a:t>
            </a: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  <p:pic>
        <p:nvPicPr>
          <p:cNvPr id="14338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316835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99592" y="1916832"/>
            <a:ext cx="2016224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404664"/>
            <a:ext cx="5194920" cy="59046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22.1</a:t>
            </a:r>
          </a:p>
          <a:p>
            <a:r>
              <a:rPr lang="ru-RU" sz="2000" dirty="0" smtClean="0"/>
              <a:t>С – 53</a:t>
            </a:r>
          </a:p>
          <a:p>
            <a:r>
              <a:rPr lang="ru-RU" sz="2000" dirty="0" err="1" smtClean="0"/>
              <a:t>Страшевич</a:t>
            </a:r>
            <a:r>
              <a:rPr lang="ru-RU" sz="2000" dirty="0" smtClean="0"/>
              <a:t>  С., Бровкин Е.</a:t>
            </a:r>
          </a:p>
          <a:p>
            <a:r>
              <a:rPr lang="ru-RU" sz="2000" dirty="0" smtClean="0"/>
              <a:t>Польские математические олимпиады.; «Мир», 1978г.  - 338с. С ил.</a:t>
            </a:r>
          </a:p>
          <a:p>
            <a:r>
              <a:rPr lang="ru-RU" sz="2000" dirty="0" smtClean="0"/>
              <a:t>Аннотация: В книге собраны задачи, предлагавшиеся на  польских математических олимпиадах. К составлению задач привлекались лучшие математические силы страны. Книга </a:t>
            </a:r>
            <a:r>
              <a:rPr lang="ru-RU" sz="2000" dirty="0" err="1" smtClean="0"/>
              <a:t>расчитана</a:t>
            </a:r>
            <a:r>
              <a:rPr lang="ru-RU" sz="2000" dirty="0" smtClean="0"/>
              <a:t> на всех тех, кто серьезно увлечен математикой.</a:t>
            </a:r>
          </a:p>
          <a:p>
            <a:r>
              <a:rPr lang="ru-RU" sz="2000" dirty="0" smtClean="0"/>
              <a:t>Экземпляры: всего 1 (</a:t>
            </a:r>
            <a:r>
              <a:rPr lang="ru-RU" sz="2000" dirty="0" err="1" smtClean="0"/>
              <a:t>аб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pic>
        <p:nvPicPr>
          <p:cNvPr id="1536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2952328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27584" y="1417638"/>
            <a:ext cx="2232248" cy="1579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332656"/>
            <a:ext cx="4834880" cy="5976704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32.973</a:t>
            </a:r>
          </a:p>
          <a:p>
            <a:r>
              <a:rPr lang="ru-RU" sz="2200" dirty="0" smtClean="0"/>
              <a:t>С 42</a:t>
            </a:r>
          </a:p>
          <a:p>
            <a:r>
              <a:rPr lang="ru-RU" sz="2200" dirty="0" err="1" smtClean="0"/>
              <a:t>Скиена</a:t>
            </a:r>
            <a:r>
              <a:rPr lang="ru-RU" sz="2200" dirty="0" smtClean="0"/>
              <a:t>, Стивен С. </a:t>
            </a:r>
          </a:p>
          <a:p>
            <a:r>
              <a:rPr lang="ru-RU" sz="2200" dirty="0" smtClean="0"/>
              <a:t>Олимпиадные задачи по программированию : руководство по подготовке к соревнованиям / С. С. </a:t>
            </a:r>
            <a:r>
              <a:rPr lang="ru-RU" sz="2200" dirty="0" err="1" smtClean="0"/>
              <a:t>Скиена</a:t>
            </a:r>
            <a:r>
              <a:rPr lang="ru-RU" sz="2200" dirty="0" smtClean="0"/>
              <a:t>, М. А. </a:t>
            </a:r>
            <a:r>
              <a:rPr lang="ru-RU" sz="2200" dirty="0" err="1" smtClean="0"/>
              <a:t>Ревилла</a:t>
            </a:r>
            <a:r>
              <a:rPr lang="ru-RU" sz="2200" dirty="0" smtClean="0"/>
              <a:t>. - М. : КУДИЦ-ОБРАЗ, 2005. - 416 с.</a:t>
            </a:r>
          </a:p>
          <a:p>
            <a:r>
              <a:rPr lang="ru-RU" sz="2200" dirty="0" smtClean="0"/>
              <a:t>Аннотация: Книга представляет собой перевод учебника по подготовке к международным соревнованиям по программированию, написанный по материалам АСМ - олимпиад.</a:t>
            </a:r>
          </a:p>
          <a:p>
            <a:r>
              <a:rPr lang="ru-RU" sz="2200" dirty="0" smtClean="0"/>
              <a:t>  Экземпляры: всего:5 - </a:t>
            </a:r>
            <a:r>
              <a:rPr lang="ru-RU" sz="2200" dirty="0" err="1" smtClean="0"/>
              <a:t>аб</a:t>
            </a:r>
            <a:r>
              <a:rPr lang="ru-RU" sz="2200" dirty="0" smtClean="0"/>
              <a:t>.(4),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№1(1)</a:t>
            </a:r>
          </a:p>
          <a:p>
            <a:endParaRPr lang="ru-RU" sz="2200" dirty="0" smtClean="0"/>
          </a:p>
          <a:p>
            <a:r>
              <a:rPr lang="ru-RU" sz="2200" dirty="0" smtClean="0"/>
              <a:t> </a:t>
            </a:r>
          </a:p>
          <a:p>
            <a:r>
              <a:rPr lang="ru-RU" sz="2200" dirty="0" smtClean="0"/>
              <a:t> </a:t>
            </a:r>
          </a:p>
          <a:p>
            <a:endParaRPr lang="ru-RU" sz="2000" dirty="0"/>
          </a:p>
        </p:txBody>
      </p:sp>
      <p:pic>
        <p:nvPicPr>
          <p:cNvPr id="1638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324036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15616" y="1417638"/>
            <a:ext cx="1296144" cy="23714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332656"/>
            <a:ext cx="4690864" cy="59767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22.311</a:t>
            </a:r>
          </a:p>
          <a:p>
            <a:r>
              <a:rPr lang="ru-RU" sz="2000" dirty="0" smtClean="0"/>
              <a:t>С – 59</a:t>
            </a:r>
          </a:p>
          <a:p>
            <a:r>
              <a:rPr lang="ru-RU" sz="2000" dirty="0" smtClean="0"/>
              <a:t>Соколов Э.Т. </a:t>
            </a:r>
          </a:p>
          <a:p>
            <a:r>
              <a:rPr lang="ru-RU" sz="2000" dirty="0" smtClean="0"/>
              <a:t>Кентавр, или Как математика помогает физике. – 2-е </a:t>
            </a:r>
            <a:r>
              <a:rPr lang="ru-RU" sz="2000" dirty="0" err="1" smtClean="0"/>
              <a:t>изд.,доп</a:t>
            </a:r>
            <a:r>
              <a:rPr lang="ru-RU" sz="2000" dirty="0" smtClean="0"/>
              <a:t>. – </a:t>
            </a:r>
            <a:r>
              <a:rPr lang="ru-RU" sz="2000" dirty="0" err="1" smtClean="0"/>
              <a:t>Мн.:Выш</a:t>
            </a:r>
            <a:r>
              <a:rPr lang="ru-RU" sz="2000" dirty="0" smtClean="0"/>
              <a:t>. </a:t>
            </a:r>
            <a:r>
              <a:rPr lang="ru-RU" sz="2000" dirty="0" err="1" smtClean="0"/>
              <a:t>Шк</a:t>
            </a:r>
            <a:r>
              <a:rPr lang="ru-RU" sz="2000" dirty="0" smtClean="0"/>
              <a:t>., 1988г. – 287с.: ил.</a:t>
            </a:r>
          </a:p>
          <a:p>
            <a:r>
              <a:rPr lang="ru-RU" sz="2000" dirty="0" smtClean="0"/>
              <a:t>Аннотация: Популярный рассказ о математической физике. Автор знакомит читателя с  понятием математической модели, напоминает ему основные  идеи дифференциального и интегрального исчисления, вводит в мир векторов.</a:t>
            </a:r>
          </a:p>
          <a:p>
            <a:r>
              <a:rPr lang="ru-RU" sz="2000" dirty="0" smtClean="0"/>
              <a:t>Экземпляры: всего 1 (</a:t>
            </a:r>
            <a:r>
              <a:rPr lang="ru-RU" sz="2000" dirty="0" err="1" smtClean="0"/>
              <a:t>аб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pic>
        <p:nvPicPr>
          <p:cNvPr id="1741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280831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71600" y="1417638"/>
            <a:ext cx="2232248" cy="22273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762872" cy="59767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22.10</a:t>
            </a:r>
          </a:p>
          <a:p>
            <a:r>
              <a:rPr lang="ru-RU" sz="2000" dirty="0" smtClean="0"/>
              <a:t>Х – 77</a:t>
            </a:r>
          </a:p>
          <a:p>
            <a:r>
              <a:rPr lang="ru-RU" sz="2000" dirty="0" err="1" smtClean="0"/>
              <a:t>Хонсбергер</a:t>
            </a:r>
            <a:r>
              <a:rPr lang="ru-RU" sz="2000" dirty="0" smtClean="0"/>
              <a:t> Р.</a:t>
            </a:r>
          </a:p>
          <a:p>
            <a:r>
              <a:rPr lang="ru-RU" sz="2000" dirty="0" smtClean="0"/>
              <a:t>Математические изюминки: Пер. с англ. – М., Наука. Главная редакция физико-математической литературы., 1992г. – 176с.</a:t>
            </a:r>
          </a:p>
          <a:p>
            <a:r>
              <a:rPr lang="ru-RU" sz="2000" dirty="0" smtClean="0"/>
              <a:t>Аннотация: Около 100 новелл, в каждой из которых излагается  красивая математическая задача. Серьезные математические методы даны в легкой, запоминающейся форме. </a:t>
            </a:r>
          </a:p>
          <a:p>
            <a:r>
              <a:rPr lang="ru-RU" sz="2000" dirty="0" smtClean="0"/>
              <a:t>Экземпляры: всего 1 (</a:t>
            </a:r>
            <a:r>
              <a:rPr lang="ru-RU" sz="2000" dirty="0" err="1" smtClean="0"/>
              <a:t>аб</a:t>
            </a:r>
            <a:r>
              <a:rPr lang="ru-RU" sz="2000" smtClean="0"/>
              <a:t>)</a:t>
            </a:r>
            <a:endParaRPr lang="ru-RU" sz="2000" dirty="0"/>
          </a:p>
        </p:txBody>
      </p:sp>
      <p:pic>
        <p:nvPicPr>
          <p:cNvPr id="1843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16835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22.1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Г90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err="1" smtClean="0"/>
              <a:t>Гарднер</a:t>
            </a:r>
            <a:r>
              <a:rPr lang="ru-RU" sz="2000" dirty="0" smtClean="0"/>
              <a:t> М. 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Математические чудеса и тайны; Пер. с английского /Под ред.Шилова Г.Е. – 5- изд., </a:t>
            </a:r>
            <a:r>
              <a:rPr lang="ru-RU" sz="2000" dirty="0" err="1" smtClean="0"/>
              <a:t>стер.М</a:t>
            </a:r>
            <a:r>
              <a:rPr lang="ru-RU" sz="2000" dirty="0" smtClean="0"/>
              <a:t>:  - Наука 1986г., 128 с.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Аннотация:  Для участников математических олимпиад  и  любителей математики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Экземпляры:  всего 1 – </a:t>
            </a:r>
            <a:r>
              <a:rPr lang="ru-RU" sz="2000" dirty="0" err="1" smtClean="0"/>
              <a:t>аб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050" name="Picture 2" descr="C:\Users\bibl2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280831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22.1.</a:t>
            </a:r>
          </a:p>
          <a:p>
            <a:r>
              <a:rPr lang="ru-RU" sz="2000" dirty="0" smtClean="0"/>
              <a:t>Г 46</a:t>
            </a:r>
          </a:p>
          <a:p>
            <a:r>
              <a:rPr lang="ru-RU" sz="2000" dirty="0" smtClean="0"/>
              <a:t>Гик Е.Я. </a:t>
            </a:r>
          </a:p>
          <a:p>
            <a:r>
              <a:rPr lang="ru-RU" sz="2000" dirty="0" smtClean="0"/>
              <a:t>Шахматы и математика. – М.: Наука. Главная редакция физико-математической литературы. 1983г., 176с.</a:t>
            </a:r>
          </a:p>
          <a:p>
            <a:r>
              <a:rPr lang="ru-RU" sz="2000" dirty="0" smtClean="0"/>
              <a:t>Аннотация: В книге рассматриваются многие типы математических задач и головоломок на шахматной доске; о силе фигур, об их маршрутах, расстановках и перестановках. Описываются математические игры на шахматной доске.</a:t>
            </a:r>
          </a:p>
          <a:p>
            <a:r>
              <a:rPr lang="ru-RU" sz="2000" dirty="0" smtClean="0"/>
              <a:t>Экземпляры: всего – 1 </a:t>
            </a:r>
            <a:r>
              <a:rPr lang="ru-RU" sz="2000" dirty="0" err="1" smtClean="0"/>
              <a:t>аб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2592288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22.1</a:t>
            </a:r>
          </a:p>
          <a:p>
            <a:r>
              <a:rPr lang="ru-RU" sz="2000" dirty="0" smtClean="0"/>
              <a:t>З – 35</a:t>
            </a:r>
          </a:p>
          <a:p>
            <a:r>
              <a:rPr lang="ru-RU" sz="2000" dirty="0" smtClean="0"/>
              <a:t>Зарубежный математические олимпиады. / Под ред. Сергеева И.Н. М.: - Наука. Гл. ред. физ.мат. лит., 1987г. – 406с.</a:t>
            </a:r>
          </a:p>
          <a:p>
            <a:r>
              <a:rPr lang="ru-RU" sz="2000" dirty="0" smtClean="0"/>
              <a:t>Аннотация: В сборнике представлены наиболее интересные задачи национальных олимпиад 19 стран и ряда международных соревнований. Все задачи снабжены решениями.</a:t>
            </a:r>
          </a:p>
          <a:p>
            <a:r>
              <a:rPr lang="ru-RU" sz="2000" dirty="0" smtClean="0"/>
              <a:t>Экземпляры: всего – 2 </a:t>
            </a:r>
            <a:r>
              <a:rPr lang="ru-RU" sz="2000" dirty="0" err="1" smtClean="0"/>
              <a:t>аб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098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2808312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9046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22.10</a:t>
            </a:r>
          </a:p>
          <a:p>
            <a:r>
              <a:rPr lang="ru-RU" sz="2000" dirty="0" smtClean="0"/>
              <a:t>З -35</a:t>
            </a:r>
          </a:p>
          <a:p>
            <a:r>
              <a:rPr lang="ru-RU" sz="2000" dirty="0" smtClean="0"/>
              <a:t>Заочные математические олимпиады – М.: Наука. Главная редакция физико-математической литературы, 1981г. – 128 с.</a:t>
            </a:r>
          </a:p>
          <a:p>
            <a:r>
              <a:rPr lang="ru-RU" sz="2000" dirty="0" smtClean="0"/>
              <a:t>Аннотация: Предлагающиеся олимпиадные задачи разбиты на тематические циклы, за которыми следуют их решения, обсуждение и дополнительные вопросы для самостоятельного обдумывания. Цель книги – научить творчески относится к решению каждой задачи, показать с какими другими математическими связана эта задача и какие общие закономерности лежат в основе ее решения.</a:t>
            </a:r>
          </a:p>
          <a:p>
            <a:r>
              <a:rPr lang="ru-RU" sz="2000" dirty="0" smtClean="0"/>
              <a:t>Экземпляры: всего – 1 </a:t>
            </a:r>
            <a:r>
              <a:rPr lang="ru-RU" sz="2000" dirty="0" err="1" smtClean="0"/>
              <a:t>аб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12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237626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55576" y="1417638"/>
            <a:ext cx="2448272" cy="12912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404664"/>
            <a:ext cx="4906888" cy="59046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32.973.202-018.2</a:t>
            </a:r>
          </a:p>
          <a:p>
            <a:r>
              <a:rPr lang="ru-RU" sz="2000" dirty="0" smtClean="0"/>
              <a:t>М 51</a:t>
            </a:r>
          </a:p>
          <a:p>
            <a:r>
              <a:rPr lang="ru-RU" sz="2000" dirty="0" smtClean="0"/>
              <a:t>Меньшиков  Ф. В. </a:t>
            </a:r>
          </a:p>
          <a:p>
            <a:r>
              <a:rPr lang="ru-RU" sz="2000" dirty="0" smtClean="0"/>
              <a:t>Олимпиадные задачи по программированию (+CD) / Ф. В. Меньшиков. - СПб. : Питер, 2006. - 315 с. : ил</a:t>
            </a:r>
          </a:p>
          <a:p>
            <a:r>
              <a:rPr lang="ru-RU" sz="2000" dirty="0" smtClean="0"/>
              <a:t>Аннотация: Цель этой книги - познакомить читателей с некоторыми часто встречающимися типами задач, предлагаемых на олимпиадах по программированию.</a:t>
            </a:r>
          </a:p>
          <a:p>
            <a:r>
              <a:rPr lang="ru-RU" sz="2000" dirty="0" smtClean="0"/>
              <a:t>Экземпляры: всего:3 -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№2(1), </a:t>
            </a:r>
            <a:r>
              <a:rPr lang="ru-RU" sz="2000" dirty="0" err="1" smtClean="0"/>
              <a:t>аб</a:t>
            </a:r>
            <a:r>
              <a:rPr lang="ru-RU" sz="2000" dirty="0" smtClean="0"/>
              <a:t>.(2)</a:t>
            </a: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102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3312368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22.1</a:t>
            </a:r>
          </a:p>
          <a:p>
            <a:r>
              <a:rPr lang="ru-RU" sz="2000" dirty="0" smtClean="0"/>
              <a:t>О – 53</a:t>
            </a:r>
          </a:p>
          <a:p>
            <a:r>
              <a:rPr lang="ru-RU" sz="2000" dirty="0" smtClean="0"/>
              <a:t>Старинные занимательные задачи. – </a:t>
            </a:r>
            <a:r>
              <a:rPr lang="ru-RU" sz="2000" dirty="0" err="1" smtClean="0"/>
              <a:t>М.:Наука</a:t>
            </a:r>
            <a:r>
              <a:rPr lang="ru-RU" sz="2000" dirty="0" smtClean="0"/>
              <a:t>, Главная редакция физико-математической литературы, 1985г. – 160с.</a:t>
            </a:r>
          </a:p>
          <a:p>
            <a:r>
              <a:rPr lang="ru-RU" sz="2000" dirty="0" smtClean="0"/>
              <a:t>Аннотация: В книгу собрано 170 занимательных из русских рукописей и книг, опубликованных  до 1800 года. Книга будет интересна для любителей истории математики.</a:t>
            </a:r>
          </a:p>
          <a:p>
            <a:r>
              <a:rPr lang="ru-RU" sz="2000" dirty="0" smtClean="0"/>
              <a:t>Экземпляры: всего – 1 </a:t>
            </a:r>
            <a:r>
              <a:rPr lang="ru-RU" sz="2000" dirty="0" err="1" smtClean="0"/>
              <a:t>аб</a:t>
            </a:r>
            <a:r>
              <a:rPr lang="ru-RU" sz="2000" dirty="0" smtClean="0"/>
              <a:t>.</a:t>
            </a:r>
          </a:p>
        </p:txBody>
      </p:sp>
      <p:pic>
        <p:nvPicPr>
          <p:cNvPr id="614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2592288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544616" cy="59766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22.3</a:t>
            </a:r>
          </a:p>
          <a:p>
            <a:r>
              <a:rPr lang="ru-RU" sz="2000" dirty="0" smtClean="0"/>
              <a:t>П – 27</a:t>
            </a:r>
          </a:p>
          <a:p>
            <a:r>
              <a:rPr lang="ru-RU" sz="2000" dirty="0" smtClean="0"/>
              <a:t>Перельман Я.И. </a:t>
            </a:r>
          </a:p>
          <a:p>
            <a:r>
              <a:rPr lang="ru-RU" sz="2000" dirty="0" smtClean="0"/>
              <a:t>Занимательная физика.  В двух книгах. –  Книга 1. 21. изд.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 - М.: Наука. Главная редакция физико-математической литературы, 1982г. – 272с.</a:t>
            </a:r>
          </a:p>
          <a:p>
            <a:r>
              <a:rPr lang="ru-RU" sz="2000" dirty="0" smtClean="0"/>
              <a:t>Аннотация:  Данный сборник охватывает все разделы физики. Для оживления интереса к физическим расчетам в книгу введен  вычислительный материал. Книга интересна студентам занимающихся  самообразованием.</a:t>
            </a:r>
          </a:p>
          <a:p>
            <a:r>
              <a:rPr lang="ru-RU" sz="2000" dirty="0" smtClean="0"/>
              <a:t>Экземпляры6 всего 1 </a:t>
            </a:r>
            <a:r>
              <a:rPr lang="ru-RU" sz="2000" dirty="0" err="1" smtClean="0"/>
              <a:t>аб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17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252028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a typeface="Times New Roman"/>
                <a:cs typeface="Times New Roman"/>
              </a:rPr>
              <a:t>22.3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a typeface="Times New Roman"/>
                <a:cs typeface="Times New Roman"/>
              </a:rPr>
              <a:t>П – 27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a typeface="Times New Roman"/>
                <a:cs typeface="Times New Roman"/>
              </a:rPr>
              <a:t>Перельман Я.И. </a:t>
            </a:r>
          </a:p>
          <a:p>
            <a:r>
              <a:rPr lang="ru-RU" sz="2000" dirty="0" smtClean="0"/>
              <a:t>Занимательная геометрия / Я.И. Перельман. - М. : ТРИАДА- ЛИТЕРА, 1994. - 328 с.</a:t>
            </a:r>
          </a:p>
          <a:p>
            <a:r>
              <a:rPr lang="ru-RU" sz="2000" dirty="0" smtClean="0"/>
              <a:t>Аннотация: Книга написана известным педагогом и популяризатором, и состоит из ряда головоломок, парадоксов, опытов, забавных задач, занимательных вопросов и рассказов из области геометрии.</a:t>
            </a:r>
          </a:p>
          <a:p>
            <a:r>
              <a:rPr lang="ru-RU" sz="2000" dirty="0" smtClean="0"/>
              <a:t> Экземпляры: всего:1 -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ru-RU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ru-RU" sz="2000" dirty="0" smtClean="0">
              <a:ea typeface="Times New Roman"/>
              <a:cs typeface="Times New Roman"/>
            </a:endParaRPr>
          </a:p>
        </p:txBody>
      </p:sp>
      <p:pic>
        <p:nvPicPr>
          <p:cNvPr id="9218" name="Picture 2" descr="C:\Users\bibl2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59228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919</TotalTime>
  <Words>1052</Words>
  <Application>Microsoft Office PowerPoint</Application>
  <PresentationFormat>Экран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79</cp:revision>
  <dcterms:modified xsi:type="dcterms:W3CDTF">2018-04-02T03:13:10Z</dcterms:modified>
</cp:coreProperties>
</file>