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9" r:id="rId2"/>
    <p:sldId id="282" r:id="rId3"/>
    <p:sldId id="257" r:id="rId4"/>
    <p:sldId id="263" r:id="rId5"/>
    <p:sldId id="276" r:id="rId6"/>
    <p:sldId id="271" r:id="rId7"/>
    <p:sldId id="269" r:id="rId8"/>
    <p:sldId id="268" r:id="rId9"/>
    <p:sldId id="270" r:id="rId10"/>
    <p:sldId id="262" r:id="rId11"/>
    <p:sldId id="272" r:id="rId12"/>
    <p:sldId id="266" r:id="rId13"/>
    <p:sldId id="265" r:id="rId14"/>
    <p:sldId id="277" r:id="rId15"/>
    <p:sldId id="278" r:id="rId16"/>
    <p:sldId id="279" r:id="rId17"/>
    <p:sldId id="300" r:id="rId18"/>
    <p:sldId id="283" r:id="rId19"/>
    <p:sldId id="286" r:id="rId20"/>
    <p:sldId id="288" r:id="rId21"/>
    <p:sldId id="290" r:id="rId22"/>
    <p:sldId id="295" r:id="rId23"/>
    <p:sldId id="296" r:id="rId24"/>
    <p:sldId id="298" r:id="rId25"/>
    <p:sldId id="297" r:id="rId26"/>
    <p:sldId id="294" r:id="rId27"/>
    <p:sldId id="292" r:id="rId28"/>
    <p:sldId id="291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9971" autoAdjust="0"/>
    <p:restoredTop sz="94660"/>
  </p:normalViewPr>
  <p:slideViewPr>
    <p:cSldViewPr>
      <p:cViewPr varScale="1">
        <p:scale>
          <a:sx n="113" d="100"/>
          <a:sy n="113" d="100"/>
        </p:scale>
        <p:origin x="-179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15.03.2022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1%D1%82%D1%80%D0%BE%D0%B3%D0%B0%D0%BD%D0%BE%D0%B2%D1%81%D0%BA%D0%B8%D0%B9_%D0%B4%D0%B2%D0%BE%D1%80%D0%B5%D1%86" TargetMode="External"/><Relationship Id="rId3" Type="http://schemas.openxmlformats.org/officeDocument/2006/relationships/hyperlink" Target="https://ru.wikipedia.org/wiki/%D0%9A%D1%83%D0%BB%D1%8C%D1%82%D1%83%D1%80%D0%B0_%D0%A0%D0%BE%D1%81%D1%81%D0%B8%D0%B8" TargetMode="External"/><Relationship Id="rId7" Type="http://schemas.openxmlformats.org/officeDocument/2006/relationships/hyperlink" Target="https://ru.wikipedia.org/wiki/%D0%9C%D1%80%D0%B0%D0%BC%D0%BE%D1%80%D0%BD%D1%8B%D0%B9_%D0%B4%D0%B2%D0%BE%D1%80%D0%B5%D1%86_%28%D0%A1%D0%B0%D0%BD%D0%BA%D1%82-%D0%9F%D0%B5%D1%82%D0%B5%D1%80%D0%B1%D1%83%D1%80%D0%B3%29" TargetMode="External"/><Relationship Id="rId12" Type="http://schemas.openxmlformats.org/officeDocument/2006/relationships/hyperlink" Target="https://ru.wikipedia.org/wiki/%D0%94%D0%BE%D0%BC%D0%B8%D0%BA_%D0%9F%D0%B5%D1%82%D1%80%D0%B0_I_%28%D0%A1%D0%B0%D0%BD%D0%BA%D1%82-%D0%9F%D0%B5%D1%82%D0%B5%D1%80%D0%B1%D1%83%D1%80%D0%B3%29" TargetMode="External"/><Relationship Id="rId2" Type="http://schemas.openxmlformats.org/officeDocument/2006/relationships/hyperlink" Target="https://ru.wikipedia.org/wiki/%D0%90%D0%BB%D0%B5%D0%BA%D1%81%D0%B0%D0%BD%D0%B4%D1%80_III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C%D0%B8%D1%85%D0%B0%D0%B9%D0%BB%D0%BE%D0%B2%D1%81%D0%BA%D0%B8%D0%B9_%D0%B7%D0%B0%D0%BC%D0%BE%D0%BA" TargetMode="External"/><Relationship Id="rId11" Type="http://schemas.openxmlformats.org/officeDocument/2006/relationships/hyperlink" Target="https://ru.wikipedia.org/wiki/%D0%9B%D0%B5%D1%82%D0%BD%D0%B8%D0%B9_%D1%81%D0%B0%D0%B4" TargetMode="External"/><Relationship Id="rId5" Type="http://schemas.openxmlformats.org/officeDocument/2006/relationships/hyperlink" Target="https://ru.wikipedia.org/wiki/%D0%9C%D0%B8%D1%85%D0%B0%D0%B9%D0%BB%D0%BE%D0%B2%D1%81%D0%BA%D0%B8%D0%B9_%D0%B4%D0%B2%D0%BE%D1%80%D0%B5%D1%86" TargetMode="External"/><Relationship Id="rId10" Type="http://schemas.openxmlformats.org/officeDocument/2006/relationships/hyperlink" Target="https://ru.wikipedia.org/wiki/%D0%9C%D0%B8%D1%85%D0%B0%D0%B9%D0%BB%D0%BE%D0%B2%D1%81%D0%BA%D0%B8%D0%B9_%D1%81%D0%B0%D0%B4" TargetMode="External"/><Relationship Id="rId4" Type="http://schemas.openxmlformats.org/officeDocument/2006/relationships/hyperlink" Target="https://ru.wikipedia.org/wiki/%D0%A1%D0%B0%D0%BD%D0%BA%D1%82-%D0%9F%D0%B5%D1%82%D0%B5%D1%80%D0%B1%D1%83%D1%80%D0%B3" TargetMode="External"/><Relationship Id="rId9" Type="http://schemas.openxmlformats.org/officeDocument/2006/relationships/hyperlink" Target="https://ru.wikipedia.org/wiki/%D0%9B%D0%B5%D1%82%D0%BD%D0%B8%D0%B9_%D0%B4%D0%B2%D0%BE%D1%80%D0%B5%D1%86_%D0%9F%D0%B5%D1%82%D1%80%D0%B0_I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1764_%D0%B3%D0%BE%D0%B4" TargetMode="External"/><Relationship Id="rId13" Type="http://schemas.openxmlformats.org/officeDocument/2006/relationships/hyperlink" Target="https://ru.wikipedia.org/wiki/%D0%9D%D0%BE%D0%B2%D1%8B%D0%B9_%D0%AD%D1%80%D0%BC%D0%B8%D1%82%D0%B0%D0%B6" TargetMode="External"/><Relationship Id="rId18" Type="http://schemas.openxmlformats.org/officeDocument/2006/relationships/hyperlink" Target="https://ru.wikipedia.org/wiki/%D0%9C%D0%B5%D0%BD%D1%88%D0%B8%D0%BA%D0%BE%D0%B2%D1%81%D0%BA%D0%B8%D0%B9_%D0%B4%D0%B2%D0%BE%D1%80%D0%B5%D1%86_%28%D0%A1%D0%B0%D0%BD%D0%BA%D1%82-%D0%9F%D0%B5%D1%82%D0%B5%D1%80%D0%B1%D1%83%D1%80%D0%B3%29" TargetMode="External"/><Relationship Id="rId3" Type="http://schemas.openxmlformats.org/officeDocument/2006/relationships/hyperlink" Target="https://ru.wikipedia.org/wiki/%D0%98%D0%B7%D0%BE%D0%B1%D1%80%D0%B0%D0%B7%D0%B8%D1%82%D0%B5%D0%BB%D1%8C%D0%BD%D0%BE%D0%B5_%D0%B8%D1%81%D0%BA%D1%83%D1%81%D1%81%D1%82%D0%B2%D0%BE" TargetMode="External"/><Relationship Id="rId7" Type="http://schemas.openxmlformats.org/officeDocument/2006/relationships/hyperlink" Target="https://ru.wikipedia.org/wiki/7_%D0%B4%D0%B5%D0%BA%D0%B0%D0%B1%D1%80%D1%8F" TargetMode="External"/><Relationship Id="rId12" Type="http://schemas.openxmlformats.org/officeDocument/2006/relationships/hyperlink" Target="https://ru.wikipedia.org/wiki/%D0%91%D0%BE%D0%BB%D1%8C%D1%88%D0%BE%D0%B9_%D0%AD%D1%80%D0%BC%D0%B8%D1%82%D0%B0%D0%B6" TargetMode="External"/><Relationship Id="rId17" Type="http://schemas.openxmlformats.org/officeDocument/2006/relationships/hyperlink" Target="https://ru.wikipedia.org/wiki/%D0%A1%D1%82%D0%B0%D1%80%D0%B0%D1%8F_%D0%94%D0%B5%D1%80%D0%B5%D0%B2%D0%BD%D1%8F_%28%D0%AD%D1%80%D0%BC%D0%B8%D1%82%D0%B0%D0%B6%29" TargetMode="External"/><Relationship Id="rId2" Type="http://schemas.openxmlformats.org/officeDocument/2006/relationships/hyperlink" Target="https://ru.wikipedia.org/wiki/%D0%9C%D1%83%D0%B7%D0%B5%D0%B9" TargetMode="External"/><Relationship Id="rId16" Type="http://schemas.openxmlformats.org/officeDocument/2006/relationships/hyperlink" Target="https://ru.wikipedia.org/wiki/%D0%98%D0%BC%D0%BF%D0%B5%D1%80%D0%B0%D1%82%D0%BE%D1%80%D1%81%D0%BA%D0%B8%D0%B9_%D1%84%D0%B0%D1%80%D1%84%D0%BE%D1%80%D0%BE%D0%B2%D1%8B%D0%B9_%D0%B7%D0%B0%D0%B2%D0%BE%D0%B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0%D0%BE%D1%81%D1%81%D0%B8%D1%8F" TargetMode="External"/><Relationship Id="rId11" Type="http://schemas.openxmlformats.org/officeDocument/2006/relationships/hyperlink" Target="https://ru.wikipedia.org/wiki/%D0%9C%D0%B0%D0%BB%D1%8B%D0%B9_%D0%AD%D1%80%D0%BC%D0%B8%D1%82%D0%B0%D0%B6" TargetMode="External"/><Relationship Id="rId5" Type="http://schemas.openxmlformats.org/officeDocument/2006/relationships/hyperlink" Target="https://ru.wikipedia.org/wiki/%D0%A1%D0%B0%D0%BD%D0%BA%D1%82-%D0%9F%D0%B5%D1%82%D0%B5%D1%80%D0%B1%D1%83%D1%80%D0%B3" TargetMode="External"/><Relationship Id="rId15" Type="http://schemas.openxmlformats.org/officeDocument/2006/relationships/hyperlink" Target="https://ru.wikipedia.org/wiki/%D0%97%D0%B4%D0%B0%D0%BD%D0%B8%D0%B5_%D0%93%D0%BB%D0%B0%D0%B2%D0%BD%D0%BE%D0%B3%D0%BE_%D1%88%D1%82%D0%B0%D0%B1%D0%B0" TargetMode="External"/><Relationship Id="rId10" Type="http://schemas.openxmlformats.org/officeDocument/2006/relationships/hyperlink" Target="https://ru.wikipedia.org/wiki/%D0%97%D0%B0%D0%BF%D0%B0%D1%81%D0%BD%D0%BE%D0%B9_%D0%B4%D0%BE%D0%BC_%D0%97%D0%B8%D0%BC%D0%BD%D0%B5%D0%B3%D0%BE_%D0%B4%D0%B2%D0%BE%D1%80%D1%86%D0%B0" TargetMode="External"/><Relationship Id="rId4" Type="http://schemas.openxmlformats.org/officeDocument/2006/relationships/hyperlink" Target="https://ru.wikipedia.org/wiki/%D0%94%D0%B5%D0%BA%D0%BE%D1%80%D0%B0%D1%82%D0%B8%D0%B2%D0%BD%D0%BE-%D0%BF%D1%80%D0%B8%D0%BA%D0%BB%D0%B0%D0%B4%D0%BD%D0%BE%D0%B5_%D0%B8%D1%81%D0%BA%D1%83%D1%81%D1%81%D1%82%D0%B2%D0%BE" TargetMode="External"/><Relationship Id="rId9" Type="http://schemas.openxmlformats.org/officeDocument/2006/relationships/hyperlink" Target="https://ru.wikipedia.org/wiki/%D0%97%D0%B8%D0%BC%D0%BD%D0%B8%D0%B9_%D0%B4%D0%B2%D0%BE%D1%80%D0%B5%D1%86" TargetMode="External"/><Relationship Id="rId14" Type="http://schemas.openxmlformats.org/officeDocument/2006/relationships/hyperlink" Target="https://ru.wikipedia.org/wiki/%D0%AD%D1%80%D0%BC%D0%B8%D1%82%D0%B0%D0%B6%D0%BD%D1%8B%D0%B9_%D1%82%D0%B5%D0%B0%D1%82%D1%80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6%D0%B5%D0%BD%D1%82%D1%80%D0%B0%D0%BB%D1%8C%D0%BD%D1%8B%D0%B9_%D0%B4%D0%BE%D0%BC_%D1%85%D1%83%D0%B4%D0%BE%D0%B6%D0%BD%D0%B8%D0%BA%D0%B0" TargetMode="External"/><Relationship Id="rId3" Type="http://schemas.openxmlformats.org/officeDocument/2006/relationships/hyperlink" Target="https://ru.wikipedia.org/wiki/%D0%A2%D1%80%D0%B5%D1%82%D1%8C%D1%8F%D0%BA%D0%BE%D0%B2,_%D0%9F%D0%B0%D0%B2%D0%B5%D0%BB_%D0%9C%D0%B8%D1%85%D0%B0%D0%B9%D0%BB%D0%BE%D0%B2%D0%B8%D1%87" TargetMode="External"/><Relationship Id="rId7" Type="http://schemas.openxmlformats.org/officeDocument/2006/relationships/hyperlink" Target="https://ru.wikipedia.org/wiki/%D0%9D%D0%BE%D0%B2%D0%B0%D1%8F_%D0%A2%D1%80%D0%B5%D1%82%D1%8C%D1%8F%D0%BA%D0%BE%D0%B2%D0%BA%D0%B0" TargetMode="External"/><Relationship Id="rId2" Type="http://schemas.openxmlformats.org/officeDocument/2006/relationships/hyperlink" Target="https://ru.wikipedia.org/wiki/%D0%9C%D0%BE%D1%81%D0%BA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9A%D1%80%D1%8B%D0%BC%D1%81%D0%BA%D0%B8%D0%B9_%D0%92%D0%B0%D0%BB" TargetMode="External"/><Relationship Id="rId5" Type="http://schemas.openxmlformats.org/officeDocument/2006/relationships/hyperlink" Target="https://ru.wikipedia.org/wiki/%D0%9D%D0%B0%D1%86%D0%B8%D0%BE%D0%BD%D0%B0%D0%BB%D0%B8%D0%B7%D0%B0%D1%86%D0%B8%D1%8F" TargetMode="External"/><Relationship Id="rId4" Type="http://schemas.openxmlformats.org/officeDocument/2006/relationships/hyperlink" Target="https://ru.wikipedia.org/wiki/%D0%A0%D0%B5%D0%B2%D0%BE%D0%BB%D1%8E%D1%86%D0%B8%D1%8F_1917_%D0%B3%D0%BE%D0%B4%D0%B0_%D0%B2_%D0%A0%D0%BE%D1%81%D1%81%D0%B8%D0%B8" TargetMode="External"/><Relationship Id="rId9" Type="http://schemas.openxmlformats.org/officeDocument/2006/relationships/hyperlink" Target="https://ru.wikipedia.org/wiki/%D0%9B%D0%B0%D0%B2%D1%80%D1%83%D1%88%D0%B8%D0%BD%D1%81%D0%BA%D0%B8%D0%B9_%D0%BF%D0%B5%D1%80%D0%B5%D1%83%D0%BB%D0%BE%D0%BA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A6%D0%B0%D1%80%D0%B8%D1%86%D1%8B%D0%BD%D0%BE_%28%D1%80%D0%B0%D0%B9%D0%BE%D0%BD_%D0%9C%D0%BE%D1%81%D0%BA%D0%B2%D1%8B%29" TargetMode="External"/><Relationship Id="rId13" Type="http://schemas.openxmlformats.org/officeDocument/2006/relationships/hyperlink" Target="https://ru.wikipedia.org/wiki/%D0%A3%D1%81%D0%B0%D0%B4%D1%8C%D0%B1%D0%B0" TargetMode="External"/><Relationship Id="rId18" Type="http://schemas.openxmlformats.org/officeDocument/2006/relationships/hyperlink" Target="https://ru.wikipedia.org/wiki/%D0%9A%D0%B0%D0%B7%D0%B0%D0%BA%D0%BE%D0%B2,_%D0%9C%D0%B0%D1%82%D0%B2%D0%B5%D0%B9_%D0%A4%D1%91%D0%B4%D0%BE%D1%80%D0%BE%D0%B2%D0%B8%D1%87" TargetMode="External"/><Relationship Id="rId3" Type="http://schemas.openxmlformats.org/officeDocument/2006/relationships/hyperlink" Target="https://ru.wikipedia.org/wiki/%D0%95%D0%BA%D0%B0%D1%82%D0%B5%D1%80%D0%B8%D0%BD%D0%B0_II" TargetMode="External"/><Relationship Id="rId7" Type="http://schemas.openxmlformats.org/officeDocument/2006/relationships/hyperlink" Target="https://ru.wikipedia.org/wiki/%D0%A6%D0%B0%D1%80%D0%B8%D1%86%D1%8B%D0%BD%D0%BE_%28%D0%BE%D1%81%D0%BE%D0%B1%D0%BE_%D0%BE%D1%85%D1%80%D0%B0%D0%BD%D1%8F%D0%B5%D0%BC%D0%B0%D1%8F_%D0%BF%D1%80%D0%B8%D1%80%D0%BE%D0%B4%D0%BD%D0%B0%D1%8F_%D1%82%D0%B5%D1%80%D1%80%D0%B8%D1%82%D0%BE%D1%80%D0%B8%D1%8F%29" TargetMode="External"/><Relationship Id="rId12" Type="http://schemas.openxmlformats.org/officeDocument/2006/relationships/hyperlink" Target="https://ru.wikipedia.org/wiki/%D0%9E%D0%B2%D1%80%D0%B0%D0%B3" TargetMode="External"/><Relationship Id="rId17" Type="http://schemas.openxmlformats.org/officeDocument/2006/relationships/hyperlink" Target="https://ru.wikipedia.org/wiki/%D0%91%D0%B0%D0%B6%D0%B5%D0%BD%D0%BE%D0%B2,_%D0%92%D0%B0%D1%81%D0%B8%D0%BB%D0%B8%D0%B9_%D0%98%D0%B2%D0%B0%D0%BD%D0%BE%D0%B2%D0%B8%D1%87" TargetMode="External"/><Relationship Id="rId2" Type="http://schemas.openxmlformats.org/officeDocument/2006/relationships/hyperlink" Target="https://ru.wikipedia.org/wiki/%D0%94%D0%B2%D0%BE%D1%80%D1%86%D0%BE%D0%B2%D0%BE-%D0%BF%D0%B0%D1%80%D0%BA%D0%BE%D0%B2%D1%8B%D0%B9_%D0%B0%D0%BD%D1%81%D0%B0%D0%BC%D0%B1%D0%BB%D1%8C" TargetMode="External"/><Relationship Id="rId16" Type="http://schemas.openxmlformats.org/officeDocument/2006/relationships/hyperlink" Target="https://ru.wikipedia.org/wiki/%D0%A0%D1%83%D1%81%D1%81%D0%BA%D0%B0%D1%8F_%D0%BF%D1%81%D0%B5%D0%B2%D0%B4%D0%BE%D0%B3%D0%BE%D1%82%D0%B8%D0%BA%D0%B0" TargetMode="External"/><Relationship Id="rId20" Type="http://schemas.openxmlformats.org/officeDocument/2006/relationships/hyperlink" Target="https://ru.wikipedia.org/wiki/%D0%A6%D0%B0%D1%80%D0%B8%D1%86%D1%8B%D0%BD%D0%BE_%28%D0%B4%D0%B2%D0%BE%D1%80%D1%86%D0%BE%D0%B2%D0%BE-%D0%BF%D0%B0%D1%80%D0%BA%D0%BE%D0%B2%D1%8B%D0%B9_%D0%B0%D0%BD%D1%81%D0%B0%D0%BC%D0%B1%D0%BB%D1%8C%2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1984_%D0%B3%D0%BE%D0%B4" TargetMode="External"/><Relationship Id="rId11" Type="http://schemas.openxmlformats.org/officeDocument/2006/relationships/hyperlink" Target="https://ru.wikipedia.org/wiki/%D0%9E%D1%80%D0%B5%D1%85%D0%BE%D0%B2%D0%BE-%D0%91%D0%BE%D1%80%D0%B8%D1%81%D0%BE%D0%B2%D0%BE_%D0%A1%D0%B5%D0%B2%D0%B5%D1%80%D0%BD%D0%BE%D0%B5" TargetMode="External"/><Relationship Id="rId5" Type="http://schemas.openxmlformats.org/officeDocument/2006/relationships/hyperlink" Target="https://ru.wikipedia.org/wiki/%D0%A6%D0%B0%D1%80%D0%B8%D1%86%D1%8B%D0%BD%D0%BE_%28%D0%BC%D1%83%D0%B7%D0%B5%D0%B9-%D0%B7%D0%B0%D0%BF%D0%BE%D0%B2%D0%B5%D0%B4%D0%BD%D0%B8%D0%BA%29" TargetMode="External"/><Relationship Id="rId15" Type="http://schemas.openxmlformats.org/officeDocument/2006/relationships/hyperlink" Target="https://ru.wikipedia.org/wiki/%D0%A6%D0%B0%D1%80%D0%B8%D1%86%D1%8B%D0%BD%D1%81%D0%BA%D0%B8%D0%B5_%D0%BF%D1%80%D1%83%D0%B4%D1%8B" TargetMode="External"/><Relationship Id="rId10" Type="http://schemas.openxmlformats.org/officeDocument/2006/relationships/hyperlink" Target="https://ru.wikipedia.org/wiki/%D0%9E%D1%80%D0%B5%D1%85%D0%BE%D0%B2%D0%BE-%D0%91%D0%BE%D1%80%D0%B8%D1%81%D0%BE%D0%B2%D0%BE_%D0%AE%D0%B6%D0%BD%D0%BE%D0%B5" TargetMode="External"/><Relationship Id="rId19" Type="http://schemas.openxmlformats.org/officeDocument/2006/relationships/hyperlink" Target="https://ru.wikipedia.org/wiki/XVIII_%D0%B2%D0%B5%D0%BA" TargetMode="External"/><Relationship Id="rId4" Type="http://schemas.openxmlformats.org/officeDocument/2006/relationships/hyperlink" Target="https://ru.wikipedia.org/wiki/1776_%D0%B3%D0%BE%D0%B4" TargetMode="External"/><Relationship Id="rId9" Type="http://schemas.openxmlformats.org/officeDocument/2006/relationships/hyperlink" Target="https://ru.wikipedia.org/wiki/%D0%91%D0%B8%D1%80%D1%8E%D0%BB%D1%91%D0%B2%D0%BE_%D0%92%D0%BE%D1%81%D1%82%D0%BE%D1%87%D0%BD%D0%BE%D0%B5" TargetMode="External"/><Relationship Id="rId14" Type="http://schemas.openxmlformats.org/officeDocument/2006/relationships/hyperlink" Target="https://ru.wikipedia.org/wiki/%D0%9A%D0%B0%D0%BD%D1%82%D0%B5%D0%BC%D0%B8%D1%80%D1%8B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0%D1%80%D0%BC%D0%B8%D0%BB%D0%BB%D1%8F%D1%80%D0%BD%D0%B0%D1%8F_%D1%81%D1%84%D0%B5%D1%80%D0%B0" TargetMode="External"/><Relationship Id="rId3" Type="http://schemas.openxmlformats.org/officeDocument/2006/relationships/hyperlink" Target="https://ru.wikipedia.org/wiki/%D0%9A%D0%B0%D0%B1%D0%B8%D0%BD%D0%B5%D1%82_%D1%80%D0%B5%D0%B4%D0%BA%D0%BE%D1%81%D1%82%D0%B5%D0%B9" TargetMode="External"/><Relationship Id="rId7" Type="http://schemas.openxmlformats.org/officeDocument/2006/relationships/hyperlink" Target="https://ru.wikipedia.org/wiki/%D0%A0%D0%BE%D1%81%D1%81%D0%B8%D0%B9%D1%81%D0%BA%D0%B0%D1%8F_%D0%B0%D0%BA%D0%B0%D0%B4%D0%B5%D0%BC%D0%B8%D1%8F_%D0%BD%D0%B0%D1%83%D0%BA" TargetMode="External"/><Relationship Id="rId2" Type="http://schemas.openxmlformats.org/officeDocument/2006/relationships/hyperlink" Target="https://ru.wikipedia.org/wiki/%D0%9D%D0%B5%D0%BC%D0%B5%D1%86%D0%BA%D0%B8%D0%B9_%D1%8F%D0%B7%D1%8B%D0%B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ipedia.org/wiki/%D0%A1%D0%B0%D0%BD%D0%BA%D1%82-%D0%9F%D0%B5%D1%82%D0%B5%D1%80%D0%B1%D1%83%D1%80%D0%B3" TargetMode="External"/><Relationship Id="rId5" Type="http://schemas.openxmlformats.org/officeDocument/2006/relationships/hyperlink" Target="https://ru.wikipedia.org/wiki/%D0%9F%D1%91%D1%82%D1%80_I" TargetMode="External"/><Relationship Id="rId4" Type="http://schemas.openxmlformats.org/officeDocument/2006/relationships/hyperlink" Target="https://ru.wikipedia.org/wiki/%D0%A0%D0%BE%D1%81%D1%81%D0%B8%D1%8F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717032"/>
            <a:ext cx="8075240" cy="2318008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Образ прекрасных женщин</a:t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картинах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530352"/>
            <a:ext cx="8219256" cy="311467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endParaRPr lang="ru-RU" sz="80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5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Тематическая композиция </a:t>
            </a:r>
            <a:br>
              <a:rPr lang="ru-RU" sz="5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8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Самая известная «Неизвестная»</a:t>
            </a:r>
            <a:br>
              <a:rPr lang="ru-RU" sz="6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8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19256" cy="51780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Васнецов Виктор Михайлович «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Алёнушка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 1881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Admin\Desktop\алалалалал\scale_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92926" y="530225"/>
            <a:ext cx="6204185" cy="4842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19256" cy="517808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Флавицкий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Константин Дмитриевич «Княжна Тараканова». 1864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 descr="C:\Users\Admin\Desktop\алалалалал\kn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31197" y="530225"/>
            <a:ext cx="3364156" cy="491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19256" cy="517808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Тропинин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Василий Андреевич «Кружевница». 1823 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Admin\Desktop\алалалалал\800px-Tropinin_lacemake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669" y="530225"/>
            <a:ext cx="3693775" cy="4843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19256" cy="58981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Рокотов Фёдор Степанович «Коронационный портрет Екатерины II». 1763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Admin\Desktop\алалалалал\Profile_portrait_of_Catherine_II_by_Fedor_Rokotov_(1763,_Tretyakov_gallery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8128" y="530225"/>
            <a:ext cx="4208144" cy="4770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19256" cy="58981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Серебрякова Зинаида Евгеньевна «За туалетом. Автопортрет». 1909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C:\Users\Admin\Desktop\алалалалал\e69019134eb261f0e1eb8470e7ki--kartiny-i-panno-kartina-maslom-za-tualetom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3418" y="530225"/>
            <a:ext cx="3994903" cy="4770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19256" cy="58981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Серов Валентин Александрович «Портрет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Трубниковой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у окна». 1886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C:\Users\Admin\Desktop\алалалалал\Walentin_Aleksandrovich_Serov_By_the_Windo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530225"/>
            <a:ext cx="3534241" cy="4722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19256" cy="58981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Серов Валентин Александрович «Прасковья Мамонтова». 1887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7" name="Picture 3" descr="C:\Users\Admin\Desktop\алалалалал\4mOOBFWqDX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2606" y="530225"/>
            <a:ext cx="3889901" cy="469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86388"/>
            <a:ext cx="8186766" cy="428628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Тематическая композиция «Самая известная «Неизвестная»</a:t>
            </a:r>
            <a:endParaRPr lang="ru-RU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30352"/>
            <a:ext cx="8186766" cy="5184664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	Николай </a:t>
            </a:r>
            <a:r>
              <a:rPr lang="ru-RU" dirty="0" smtClean="0">
                <a:solidFill>
                  <a:srgbClr val="0070C0"/>
                </a:solidFill>
              </a:rPr>
              <a:t>Заболоцкий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		Портрет</a:t>
            </a:r>
            <a:endParaRPr lang="ru-RU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	Любите </a:t>
            </a:r>
            <a:r>
              <a:rPr lang="ru-RU" dirty="0" smtClean="0">
                <a:solidFill>
                  <a:srgbClr val="0070C0"/>
                </a:solidFill>
              </a:rPr>
              <a:t>живопись, поэты!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Лишь ей, единственной, дано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Души изменчивой приметы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Переносить на полотно.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	Ты</a:t>
            </a:r>
            <a:r>
              <a:rPr lang="ru-RU" dirty="0" smtClean="0">
                <a:solidFill>
                  <a:srgbClr val="0070C0"/>
                </a:solidFill>
              </a:rPr>
              <a:t> помнишь, как из тьмы былого,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Едва закутана в атлас,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 портрета </a:t>
            </a:r>
            <a:r>
              <a:rPr lang="ru-RU" dirty="0" err="1" smtClean="0">
                <a:solidFill>
                  <a:srgbClr val="0070C0"/>
                </a:solidFill>
              </a:rPr>
              <a:t>Рокотова</a:t>
            </a:r>
            <a:r>
              <a:rPr lang="ru-RU" dirty="0" smtClean="0">
                <a:solidFill>
                  <a:srgbClr val="0070C0"/>
                </a:solidFill>
              </a:rPr>
              <a:t> снова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Смотрела </a:t>
            </a:r>
            <a:r>
              <a:rPr lang="ru-RU" dirty="0" err="1" smtClean="0">
                <a:solidFill>
                  <a:srgbClr val="0070C0"/>
                </a:solidFill>
              </a:rPr>
              <a:t>Струйская</a:t>
            </a:r>
            <a:r>
              <a:rPr lang="ru-RU" dirty="0" smtClean="0">
                <a:solidFill>
                  <a:srgbClr val="0070C0"/>
                </a:solidFill>
              </a:rPr>
              <a:t> на нас?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	Ее</a:t>
            </a:r>
            <a:r>
              <a:rPr lang="ru-RU" dirty="0" smtClean="0">
                <a:solidFill>
                  <a:srgbClr val="0070C0"/>
                </a:solidFill>
              </a:rPr>
              <a:t> глаза — как два тумана,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Полуулыбка, </a:t>
            </a:r>
            <a:r>
              <a:rPr lang="ru-RU" dirty="0" err="1" smtClean="0">
                <a:solidFill>
                  <a:srgbClr val="0070C0"/>
                </a:solidFill>
              </a:rPr>
              <a:t>полуплач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Ее глаза — как два обмана,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Покрытых мглою неудач.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	Соединенье </a:t>
            </a:r>
            <a:r>
              <a:rPr lang="ru-RU" dirty="0" smtClean="0">
                <a:solidFill>
                  <a:srgbClr val="0070C0"/>
                </a:solidFill>
              </a:rPr>
              <a:t>двух загадок,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err="1" smtClean="0">
                <a:solidFill>
                  <a:srgbClr val="0070C0"/>
                </a:solidFill>
              </a:rPr>
              <a:t>Полувосторг</a:t>
            </a:r>
            <a:r>
              <a:rPr lang="ru-RU" dirty="0" smtClean="0">
                <a:solidFill>
                  <a:srgbClr val="0070C0"/>
                </a:solidFill>
              </a:rPr>
              <a:t>, </a:t>
            </a:r>
            <a:r>
              <a:rPr lang="ru-RU" dirty="0" err="1" smtClean="0">
                <a:solidFill>
                  <a:srgbClr val="0070C0"/>
                </a:solidFill>
              </a:rPr>
              <a:t>полуиспуг</a:t>
            </a:r>
            <a:r>
              <a:rPr lang="ru-RU" dirty="0" smtClean="0">
                <a:solidFill>
                  <a:srgbClr val="0070C0"/>
                </a:solidFill>
              </a:rPr>
              <a:t>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Безумной нежности припадок,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Предвосхищенье смертных мук.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	Когда </a:t>
            </a:r>
            <a:r>
              <a:rPr lang="ru-RU" dirty="0" smtClean="0">
                <a:solidFill>
                  <a:srgbClr val="0070C0"/>
                </a:solidFill>
              </a:rPr>
              <a:t>потемки наступают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И приближается гроза,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Со дна души моей мерцают</a:t>
            </a:r>
            <a:br>
              <a:rPr lang="ru-RU" dirty="0" smtClean="0">
                <a:solidFill>
                  <a:srgbClr val="0070C0"/>
                </a:solidFill>
              </a:rPr>
            </a:br>
            <a:r>
              <a:rPr lang="ru-RU" dirty="0" smtClean="0">
                <a:solidFill>
                  <a:srgbClr val="0070C0"/>
                </a:solidFill>
              </a:rPr>
              <a:t>Её прекрасные глаза.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</a:rPr>
              <a:t>	1953</a:t>
            </a:r>
            <a:r>
              <a:rPr lang="ru-RU" dirty="0" smtClean="0">
                <a:solidFill>
                  <a:srgbClr val="0070C0"/>
                </a:solidFill>
              </a:rPr>
              <a:t> г.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5000636"/>
            <a:ext cx="8115328" cy="7143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Сайт:  </a:t>
            </a:r>
            <a:r>
              <a:rPr lang="de-D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www.rusmuseum.ru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30352"/>
            <a:ext cx="8186766" cy="425597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Госуда́рственный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Ру́сский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музе́й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(по 1917 год 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Ру́сский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Музе́й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Импера́тора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 tooltip="Александр III"/>
              </a:rPr>
              <a:t>Алекса́ндра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 tooltip="Александр III"/>
              </a:rPr>
              <a:t> III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 — крупнейшее собрание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 tooltip="Культура России"/>
              </a:rPr>
              <a:t>российского искусства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мире. Находится в центральной части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 tooltip="Санкт-Петербург"/>
              </a:rPr>
              <a:t>Санкт-Петербурга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Современный Русский музей представляет собой сложный музейный комплекс. Основная экспозиционная часть музея занимает пять зданий: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 tooltip="Михайловский дворец"/>
              </a:rPr>
              <a:t>Михайловский дворец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(главное здание музея) с выставочным корпусом Бенуа,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6" tooltip="Михайловский замок"/>
              </a:rPr>
              <a:t>Михайловский (Инженерный) замок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7" tooltip="Мраморный дворец (Санкт-Петербург)"/>
              </a:rPr>
              <a:t>Мраморный дворец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8" tooltip="Строгановский дворец"/>
              </a:rPr>
              <a:t>Строгановский дворец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9" tooltip="Летний дворец Петра I"/>
              </a:rPr>
              <a:t>Летний дворец Петра I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В состав музея входят также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0" tooltip="Михайловский сад"/>
              </a:rPr>
              <a:t>Михайловский сад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1" tooltip="Летний сад"/>
              </a:rPr>
              <a:t>Летний сад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сад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6" tooltip="Михайловский замок"/>
              </a:rPr>
              <a:t>Михайловского (Инженерного) замка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2" tooltip="Домик Петра I (Санкт-Петербург)"/>
              </a:rPr>
              <a:t>Домик Петра I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Петровской набережной и ряд других зданий.</a:t>
            </a: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186766" cy="7143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de-D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hermitagemuseum.org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30352"/>
            <a:ext cx="8186766" cy="461316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2000" b="1" dirty="0" smtClean="0"/>
              <a:t>		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Госуда́рственный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Эрмита́ж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(до 1917 года — 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«Императорский Эрмитаж»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в 1964—1991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гг.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«Ордена Ленина Государственный Эрмитаж»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 —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 tooltip="Музей"/>
              </a:rPr>
              <a:t>музей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 tooltip="Изобразительное искусство"/>
              </a:rPr>
              <a:t>изобразительного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 tooltip="Декоративно-прикладное искусство"/>
              </a:rPr>
              <a:t>декоративно-прикладного искусства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расположенный в городе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 tooltip="Санкт-Петербург"/>
              </a:rPr>
              <a:t>Санкт-Петербурге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6" tooltip="Россия"/>
              </a:rPr>
              <a:t>Российской Федерации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Основан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7" tooltip="7 декабря"/>
              </a:rPr>
              <a:t>7 декабря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8" tooltip="1764 год"/>
              </a:rPr>
              <a:t>1764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8" tooltip="1764 год"/>
              </a:rPr>
              <a:t>года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Является одним из крупнейших художественных музеев в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мире. </a:t>
            </a:r>
            <a:endParaRPr lang="ru-RU" sz="2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Главный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музейный комплекс включает в себя шесть связанных между собой зданий —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9" tooltip="Зимний дворец"/>
              </a:rPr>
              <a:t>Зимний дворец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0" tooltip="Запасной дом Зимнего дворца"/>
              </a:rPr>
              <a:t>Запасной дом Зимнего дворца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1" tooltip="Малый Эрмитаж"/>
              </a:rPr>
              <a:t>Малый Эрмитаж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2" tooltip="Большой Эрмитаж"/>
              </a:rPr>
              <a:t>Большой (Старый) Эрмитаж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3" tooltip="Новый Эрмитаж"/>
              </a:rPr>
              <a:t>Новый Эрмитаж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4" tooltip="Эрмитажный театр"/>
              </a:rPr>
              <a:t>Эрмитажный театр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В них открыты для посещения 365 залов. Также в распоряжении музея находятся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5" tooltip="Здание Главного штаба"/>
              </a:rPr>
              <a:t>Главный штаб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6" tooltip="Императорский фарфоровый завод"/>
              </a:rPr>
              <a:t>Музей Императорского фарфорового завода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реставрационно-хранительский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центр «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7" tooltip="Старая Деревня (Эрмитаж)"/>
              </a:rPr>
              <a:t>Старая Деревня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и </a:t>
            </a:r>
            <a:r>
              <a:rPr lang="ru-RU" sz="2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8" tooltip="Меншиковский дворец (Санкт-Петербург)"/>
              </a:rPr>
              <a:t>Меншиковский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8" tooltip="Меншиковский дворец (Санкт-Петербург)"/>
              </a:rPr>
              <a:t> дворец</a:t>
            </a:r>
            <a:r>
              <a:rPr lang="ru-RU" sz="2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214950"/>
            <a:ext cx="8186766" cy="50006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Тематическая композиция «Самая известная «Неизвестная»</a:t>
            </a: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30352"/>
            <a:ext cx="8186766" cy="4898912"/>
          </a:xfrm>
        </p:spPr>
        <p:txBody>
          <a:bodyPr>
            <a:normAutofit fontScale="92500"/>
          </a:bodyPr>
          <a:lstStyle/>
          <a:p>
            <a:pPr algn="just"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</a:rPr>
              <a:t>		Библиотека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</a:rPr>
              <a:t>ХТИ - филиала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</a:rPr>
              <a:t>СФУ  представляет вашему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</a:rPr>
              <a:t>вниманию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</a:rPr>
              <a:t>тематическую композицию  «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</a:rPr>
              <a:t>Самая известная «Неизвестная». </a:t>
            </a: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</a:rPr>
              <a:t>		Представленный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</a:rPr>
              <a:t>материал содержит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</a:rPr>
              <a:t>информацию о самых известных образах прекрасных женщин в картинах художников нашей страны. Также, отражена информация о знаменитых музеях, которые являются о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бъектами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культурного наследия России федерального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значения. На официальном сайте музейных комплексов доступны виртуальные выставки и экскурсии. 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90000"/>
              </a:lnSpc>
              <a:buNone/>
              <a:defRPr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186766" cy="67721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Сайт: </a:t>
            </a:r>
            <a:r>
              <a:rPr lang="de-DE" dirty="0" smtClean="0">
                <a:solidFill>
                  <a:srgbClr val="0070C0"/>
                </a:solidFill>
              </a:rPr>
              <a:t>tretyakov.ru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30352"/>
            <a:ext cx="8186766" cy="468459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b="1" dirty="0" smtClean="0"/>
              <a:t>		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Госуда́рственная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Третьяко́вская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галере́я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 tooltip="Москва"/>
              </a:rPr>
              <a:t>московский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художественный музей, основанный в 1856 году купцом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 tooltip="Третьяков, Павел Михайлович"/>
              </a:rPr>
              <a:t>Павлом Третьяковым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В 1867-м галерея была открыта для посещения, а в 1892 году передана в собственность Москве. На момент передачи коллекция музея насчитывала 1276 картин, 471 рисунок, десять скульптур русских художников, а также 84 картины иностранных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мастеров.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После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 tooltip="Революция 1917 года в России"/>
              </a:rPr>
              <a:t>революции 1917 года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галерею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 tooltip="Национализация"/>
              </a:rPr>
              <a:t>национализировали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 коллекция стала пополняться из конфискованных частных собраний и музеев. В 1985-м Государственная картинная галерея на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6" tooltip="Крымский Вал"/>
              </a:rPr>
              <a:t>Крымском Валу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была объединена с Третьяковской галереей и образовала единый музейный комплекс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7" tooltip="Новая Третьяковка"/>
              </a:rPr>
              <a:t>Новая Третьяковка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вместе с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8" tooltip="Центральный дом художника"/>
              </a:rPr>
              <a:t>Центральным домом художника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В здании в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9" tooltip="Лаврушинский переулок"/>
              </a:rPr>
              <a:t>Лаврушинском переулке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была размещена коллекция живописи с древнейших времён до 1910-х годов, а в отделе на Крымском Валу — искусство XX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века.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186766" cy="6057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Сайт: </a:t>
            </a:r>
            <a:r>
              <a:rPr lang="de-DE" dirty="0" err="1" smtClean="0">
                <a:solidFill>
                  <a:srgbClr val="0070C0"/>
                </a:solidFill>
              </a:rPr>
              <a:t>pushkinmuseum.art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30352"/>
            <a:ext cx="8186766" cy="475603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	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Госуда́рственный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музе́й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изобрази́тельных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иску́сств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и́мени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А. С. </a:t>
            </a:r>
            <a:r>
              <a:rPr lang="ru-RU" sz="24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Пу́шкина</a:t>
            </a:r>
            <a:r>
              <a:rPr lang="ru-RU" sz="24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(ГМИИ имени Пушкина, Пушкинский музей) — московский музей зарубежного искусства, основанный профессором Московского университета Иваном Цветаевым в 1912 году как «Музей изящных искусств имени императора Александра III при Императорском Московском университете». Здание музея было построено по проекту архитектора Романа Клейна в неоклассическом стиле в виде античного храма. Изначально музей был задуман как учебный, однако после революции 1917 года учреждение было преобразовано в Государственный музей изобразительных искусств. В 1937-м музей получил имя поэта Александра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Пушкина.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1991 году ГМИИ имени Пушкина внесли в Государственный свод особо ценных объектов культурного наследия народов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России. </a:t>
            </a:r>
            <a:endParaRPr lang="ru-RU" sz="24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186766" cy="67721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de-D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tsaritsyno-museum.ru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30352"/>
            <a:ext cx="8186766" cy="4613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200" b="1" dirty="0" smtClean="0"/>
              <a:t>	</a:t>
            </a:r>
            <a:r>
              <a:rPr lang="ru-RU" sz="1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Цари́цыно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 tooltip="Дворцово-парковый ансамбль"/>
              </a:rPr>
              <a:t>дворцово-парковый ансамбль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на юге Москвы; заложен по повелению императрицы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 tooltip="Екатерина II"/>
              </a:rPr>
              <a:t>Екатерины II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 tooltip="1776 год"/>
              </a:rPr>
              <a:t>1776 году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Находится в ведении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 tooltip="Царицыно (музей-заповедник)"/>
              </a:rPr>
              <a:t>музея-заповедника «Царицыно»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основанного в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6" tooltip="1984 год"/>
              </a:rPr>
              <a:t>1984 году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Это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исторически сложившаяся, наиболее известная и благоустроенная часть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7" tooltip="Царицыно (особо охраняемая природная территория)"/>
              </a:rPr>
              <a:t>особо охраняемой природной территории (ООПТ) «Царицыно»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расположенной между московскими районами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8" tooltip="Царицыно (район Москвы)"/>
              </a:rPr>
              <a:t>Царицыно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9" tooltip="Бирюлёво Восточное"/>
              </a:rPr>
              <a:t>Бирюлёво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9" tooltip="Бирюлёво Восточное"/>
              </a:rPr>
              <a:t> Восточное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0" tooltip="Орехово-Борисово Южное"/>
              </a:rPr>
              <a:t>Орехово-Борисово Южное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1" tooltip="Орехово-Борисово Северное"/>
              </a:rPr>
              <a:t>Орехово-Борисово Северное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Царицынский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дворцово-парковый ансамбль, занимающий площадь более 100 гектаров, расположился на холмистой пересечённой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2" tooltip="Овраг"/>
              </a:rPr>
              <a:t>оврагами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местности, на месте бывшей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3" tooltip="Усадьба"/>
              </a:rPr>
              <a:t>усадьбы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князей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4" tooltip="Кантемиры"/>
              </a:rPr>
              <a:t>Кантемиров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унаследовал некоторые её черты. Территория ансамбля и парка ограничена с северо-востока и юга двумя глубокими оврагами, с запада —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5" tooltip="Царицынские пруды"/>
              </a:rPr>
              <a:t>Царицынскими прудами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с востока — комплексом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оранжерей. </a:t>
            </a:r>
            <a:endParaRPr lang="ru-RU" sz="1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Царицыно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является памятником так называемой «русской готики» (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6" tooltip="Русская псевдоготика"/>
              </a:rPr>
              <a:t>псевдоготики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); над созданием императорской резиденции в течение 20 лет работали последовательно два наиболее известных архитектора своей эпохи —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7" tooltip="Баженов, Василий Иванович"/>
              </a:rPr>
              <a:t>Василий Баженов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8" tooltip="Казаков, Матвей Фёдорович"/>
              </a:rPr>
              <a:t>Матвей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8" tooltip="Казаков, Матвей Фёдорович"/>
              </a:rPr>
              <a:t>Казаков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Царицыно — самая крупная в Европе псевдоготическая постройка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19" tooltip="XVIII век"/>
              </a:rPr>
              <a:t>XVIII века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единственный дворцовый комплекс, разработанный в этом стиле</a:t>
            </a:r>
            <a:r>
              <a:rPr lang="ru-RU" sz="1500" baseline="300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0"/>
              </a:rPr>
              <a:t>[3]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Особенности дворцово-паркового ансамбля во многом определили новое направление в русском зодчестве: в разных концах бывшей Российской империи существует немало сооружений конца XVIII и начала XIX века, которые созданы под влиянием </a:t>
            </a:r>
            <a:r>
              <a:rPr lang="ru-RU" sz="15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Царицына. </a:t>
            </a:r>
            <a:endParaRPr lang="ru-RU" sz="15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429264"/>
            <a:ext cx="8186766" cy="6057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Сайт: </a:t>
            </a:r>
            <a:r>
              <a:rPr lang="de-DE" dirty="0" smtClean="0">
                <a:solidFill>
                  <a:srgbClr val="0070C0"/>
                </a:solidFill>
              </a:rPr>
              <a:t>blagovestmos.moseparh.ru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30352"/>
            <a:ext cx="8186766" cy="475603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	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Благове́щенский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собо́р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— православный храм Московского Кремля в честь Благовещения Пресвятой Богородицы, расположенный на Соборной площади в Москве. Был построен в 1489 году под руководством псковских мастеров Кривцова и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Мышкина.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186766" cy="6772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Сайт: </a:t>
            </a:r>
            <a:r>
              <a:rPr lang="de-DE" dirty="0" smtClean="0">
                <a:solidFill>
                  <a:srgbClr val="0070C0"/>
                </a:solidFill>
              </a:rPr>
              <a:t>shm.ru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30352"/>
            <a:ext cx="8186766" cy="4613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Государственный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исторический музей (ГИМ)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— крупнейший национальный исторический музей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России.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Основан в 1872 году, здание на Красной площади Москвы было построено в 1875—1883 годах по проекту архитектора Владимира Шервуда и инженера Анатолия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Семёнова.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Участок для строительства предоставила Московская городская дума, приказав снести стоявшее там здание Главной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аптеки. 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Фонд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современного Государственного исторического музея насчитывает более 5 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единиц хранения и 14 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листов документальных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материалов.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Постоянная экспозиция в здании на Красной площади вмещает только 0,5 % от общей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коллекции.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Число посетителей музея ежегодно превышает 1,2 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млн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человек. Штат составляют более 800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сотрудников. 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настоящее время в музейное объединение входят Храм Василия Блаженного, Музей Отечественной войны 1812 года и Палаты Романовых. ГИМ также принадлежат выставочные залы на Площади Революции, хранилища и реставрационные мастерские в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Измайлове.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Идёт строительство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депозитарно-выставочного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центра площадью 120 тысяч м² в посёлке Коммунарка Новой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Москвы. 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С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1990 года входит в список объектов всемирного наследия ЮНЕСКО как часть ансамбля Красной площади. </a:t>
            </a:r>
          </a:p>
          <a:p>
            <a:pPr>
              <a:buNone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186766" cy="6772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</a:rPr>
              <a:t>Сайт: </a:t>
            </a:r>
            <a:r>
              <a:rPr lang="de-DE" dirty="0" smtClean="0">
                <a:solidFill>
                  <a:srgbClr val="0070C0"/>
                </a:solidFill>
              </a:rPr>
              <a:t>saintbasil.ru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30352"/>
            <a:ext cx="8186766" cy="4613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Собо́р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Покрова́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Пресвято́й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Богоро́дицы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что на Рву (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Покро́вский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собо́р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6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собо́р</a:t>
            </a:r>
            <a:r>
              <a:rPr lang="ru-RU" sz="1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Покрова́ на Рву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разговорное —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собо́р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(храм)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Васи́лия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Блаже́нного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 — православный храм на Красной площади в Москве, памятник русской архитектуры. Строительство собора велось с 1555 по 1561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год. 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Собор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объединяет одиннадцать церквей (приделов), часть из которых освящена в честь святых, дни памяти которых пришлись на решающие бои за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Казань.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Центральная церковь сооружена в честь Покрова Богородицы, вокруг которой группируются отдельные церкви в честь: Святой Троицы, Входа Господня в Иерусалим, Николы Великорецкого, Трёх Патриархов: Александра, Иоанна и Павла Нового, Григория Армянского,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Киприана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Иустины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Александра Свирского и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Варлаама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Хутынского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размещённые на одном 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основании-подклете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а также придел в честь Василия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Блаженного,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по имени которого храм получил второе, более известное название, и церковь Иоанна Блаженного, вновь открытая после длительного запустения в ноябре 2018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года. 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В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названии собора упомянут ров, проходивший вдоль Кремлёвской стены и служивший оборонительным укреплением (</a:t>
            </a:r>
            <a:r>
              <a:rPr lang="ru-RU" sz="1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Алевизов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ров), его глубина была около 13 метров, а ширина — около 36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метров. 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Собор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входит в российский список объектов Всемирного наследия ЮНЕСКО и является филиалом Государственного исторического </a:t>
            </a:r>
            <a:r>
              <a:rPr lang="ru-RU" sz="1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музея. </a:t>
            </a:r>
            <a:endParaRPr lang="ru-RU" sz="16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186766" cy="60577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de-DE" dirty="0" smtClean="0">
                <a:solidFill>
                  <a:srgbClr val="0070C0"/>
                </a:solidFill>
              </a:rPr>
              <a:t>kunstkamera.ru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30352"/>
            <a:ext cx="8186766" cy="482747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Кунстка́мера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(от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2" tooltip="Немецкий язык"/>
              </a:rPr>
              <a:t>нем.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Kunstkammer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—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3" tooltip="Кабинет редкостей"/>
              </a:rPr>
              <a:t>кабинет редкостей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; в настоящее время — Музей антропологии и этнографии имени Петра Великого РАН (МАЭ РАН)) — первый музей в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4" tooltip="Россия"/>
              </a:rPr>
              <a:t>России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учреждённый императором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5" tooltip="Пётр I"/>
              </a:rPr>
              <a:t>Петром I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6" tooltip="Санкт-Петербург"/>
              </a:rPr>
              <a:t>Санкт-Петербурге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(1714). </a:t>
            </a: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Обладает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уникальной коллекцией предметов старины, раскрывающих историю и быт многих народов. Но многим этот музей известен своей «особенной» коллекцией анатомических редкостей и аномалий. Здание Кунсткамеры с начала XVIII века является символом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7" tooltip="Российская академия наук"/>
              </a:rPr>
              <a:t>Российской академии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7" tooltip="Российская академия наук"/>
              </a:rPr>
              <a:t>наук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Башню Кунсткамеры венчает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8" tooltip="Армиллярная сфера"/>
              </a:rPr>
              <a:t>Армиллярная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hlinkClick r:id="rId8" tooltip="Армиллярная сфера"/>
              </a:rPr>
              <a:t>сфера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186766" cy="67721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de-D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gokhran.ru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30352"/>
            <a:ext cx="8186766" cy="468459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Алма́зный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фонд Российской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Федера́ции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выставка в Оружейной палате Московского Кремля, открытая в 1967 году; структурное подразделение Гохрана России. В коллекцию фонда входят шедевры ювелирного искусства XVIII-XX веков, а также самородки и драгоценные камни исторического и художественного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значения.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	Коллекция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Алмазного фонда была основана при Петре I, получила большую часть ценных экспонатов в периоды правления Елизаветы Петровны и Екатерины II и пополнялась в период царствования Романовых. Собрание носило различные названия: Царская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рентерия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Бриллиантовая комната, Кладовая № 1 Камерального отделения Кабинета Его Императорского величества. Менялось также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расположение 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коллекцию коронных регалий и драгоценностей неоднократно переводили в разные помещения Зимнего 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Дворца. </a:t>
            </a:r>
            <a:endParaRPr lang="ru-RU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357826"/>
            <a:ext cx="8186766" cy="67721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de-DE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grandmaket.ru</a:t>
            </a: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30352"/>
            <a:ext cx="8186766" cy="4684598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Гранд 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Макет Россия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 — национальный шоу-музей в Санкт-Петербурге. Представляет собой макет, выполненный в масштабе 1:87, площадью 800 м², где объединены собирательные образы регионов Российской Федерации. Является самым большим макетом в России и вторым по величине в мире (после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Miniatur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Wunderland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Гамбурге).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Расположен в отдельном двухэтажном здании, построенном в 1953 году в стиле сталинского ампира. Автор и инвестор проекта — петербургский предприниматель Сергей </a:t>
            </a: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Морозов.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19256" cy="517808"/>
          </a:xfrm>
        </p:spPr>
        <p:txBody>
          <a:bodyPr>
            <a:normAutofit/>
          </a:bodyPr>
          <a:lstStyle/>
          <a:p>
            <a:pPr algn="ctr"/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Боровиковский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Владимир Лукич «Портрет М. И. Лопухиной». 1797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Admin\Desktop\алалалалал\75545.800xp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530225"/>
            <a:ext cx="4032448" cy="4948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19256" cy="58981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Крамской Иван Николаевич «Неизвестная». 1883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Admin\Desktop\алалалалал\1024px-Kramskoy_Portrait_of_a_Woma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6139" y="530225"/>
            <a:ext cx="6423863" cy="48429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19256" cy="58981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Рокотов Федор Степанович «Портрет А. П. </a:t>
            </a:r>
            <a:r>
              <a:rPr lang="ru-RU" sz="1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Струйской</a:t>
            </a:r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». 1772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C:\Users\Admin\Desktop\алалалалал\840c3eda3ea42ecd90aeb3434f3510b7_x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659" y="530225"/>
            <a:ext cx="3821795" cy="4843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517232"/>
            <a:ext cx="8219256" cy="51780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Кипренский Орест Адамович  "Бедная Лиза«. 1827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Admin\Desktop\алалалалал\Poor_Liz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0171" y="530225"/>
            <a:ext cx="3766207" cy="4914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19256" cy="58981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Репин Илья Ефимович «На солнце». 1900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Admin\Desktop\алалалалал\069a392ab5eba0bda414e6bba3f4b4e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0245" y="530225"/>
            <a:ext cx="6200107" cy="4995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517232"/>
            <a:ext cx="8219256" cy="517808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Брюллов Карл Павлович «Всадница». 1832</a:t>
            </a:r>
            <a:endParaRPr lang="ru-RU" sz="1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Admin\Desktop\алалалалал\bryllov-vsadniz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692696"/>
            <a:ext cx="8218487" cy="468051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45224"/>
            <a:ext cx="8219256" cy="589816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Брюллов Карл Павлович «Итальянский полдень». 1827</a:t>
            </a:r>
            <a:endParaRPr lang="ru-RU" sz="1800" dirty="0"/>
          </a:p>
        </p:txBody>
      </p:sp>
      <p:pic>
        <p:nvPicPr>
          <p:cNvPr id="8194" name="Picture 2" descr="C:\Users\Admin\Desktop\алалалалал\800px-Brjullov_Italianskij_Poldenj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530225"/>
            <a:ext cx="4320480" cy="4843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352</TotalTime>
  <Words>170</Words>
  <Application>Microsoft Office PowerPoint</Application>
  <PresentationFormat>Экран (4:3)</PresentationFormat>
  <Paragraphs>66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    Образ прекрасных женщин в картинах  </vt:lpstr>
      <vt:lpstr>Тематическая композиция «Самая известная «Неизвестная»</vt:lpstr>
      <vt:lpstr>Боровиковский Владимир Лукич «Портрет М. И. Лопухиной». 1797</vt:lpstr>
      <vt:lpstr>Крамской Иван Николаевич «Неизвестная». 1883</vt:lpstr>
      <vt:lpstr>Рокотов Федор Степанович «Портрет А. П. Струйской». 1772  </vt:lpstr>
      <vt:lpstr>Кипренский Орест Адамович  "Бедная Лиза«. 1827</vt:lpstr>
      <vt:lpstr>Репин Илья Ефимович «На солнце». 1900</vt:lpstr>
      <vt:lpstr>Брюллов Карл Павлович «Всадница». 1832</vt:lpstr>
      <vt:lpstr>Брюллов Карл Павлович «Итальянский полдень». 1827</vt:lpstr>
      <vt:lpstr>Васнецов Виктор Михайлович «Алёнушка». 1881</vt:lpstr>
      <vt:lpstr>Флавицкий Константин Дмитриевич «Княжна Тараканова». 1864</vt:lpstr>
      <vt:lpstr>Тропинин Василий Андреевич «Кружевница». 1823 </vt:lpstr>
      <vt:lpstr>Рокотов Фёдор Степанович «Коронационный портрет Екатерины II». 1763</vt:lpstr>
      <vt:lpstr>Серебрякова Зинаида Евгеньевна «За туалетом. Автопортрет». 1909 </vt:lpstr>
      <vt:lpstr>Серов Валентин Александрович «Портрет Трубниковой у окна». 1886 </vt:lpstr>
      <vt:lpstr>Серов Валентин Александрович «Прасковья Мамонтова». 1887 </vt:lpstr>
      <vt:lpstr>Тематическая композиция «Самая известная «Неизвестная»</vt:lpstr>
      <vt:lpstr>Сайт:  www.rusmuseum.ru</vt:lpstr>
      <vt:lpstr>Сайт: hermitagemuseum.org</vt:lpstr>
      <vt:lpstr>Сайт: tretyakov.ru</vt:lpstr>
      <vt:lpstr>Сайт: pushkinmuseum.art</vt:lpstr>
      <vt:lpstr>Сайт: tsaritsyno-museum.ru</vt:lpstr>
      <vt:lpstr>Сайт: blagovestmos.moseparh.ru</vt:lpstr>
      <vt:lpstr>Сайт: shm.ru</vt:lpstr>
      <vt:lpstr>Сайт: saintbasil.ru</vt:lpstr>
      <vt:lpstr>Сайт: kunstkamera.ru</vt:lpstr>
      <vt:lpstr>Сайт: gokhran.ru</vt:lpstr>
      <vt:lpstr>Сайт: grandmaket.ru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student</dc:creator>
  <cp:lastModifiedBy>student</cp:lastModifiedBy>
  <cp:revision>52</cp:revision>
  <dcterms:modified xsi:type="dcterms:W3CDTF">2022-03-15T05:51:38Z</dcterms:modified>
</cp:coreProperties>
</file>