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8" r:id="rId4"/>
    <p:sldId id="260" r:id="rId5"/>
    <p:sldId id="268" r:id="rId6"/>
    <p:sldId id="270" r:id="rId7"/>
    <p:sldId id="271" r:id="rId8"/>
    <p:sldId id="262" r:id="rId9"/>
    <p:sldId id="272" r:id="rId10"/>
    <p:sldId id="264" r:id="rId11"/>
    <p:sldId id="265" r:id="rId12"/>
    <p:sldId id="275" r:id="rId13"/>
    <p:sldId id="276" r:id="rId14"/>
    <p:sldId id="274" r:id="rId15"/>
    <p:sldId id="273" r:id="rId16"/>
    <p:sldId id="267" r:id="rId17"/>
  </p:sldIdLst>
  <p:sldSz cx="9144000" cy="6858000" type="screen4x3"/>
  <p:notesSz cx="6858000" cy="9144000"/>
  <p:embeddedFontLs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Tahoma" pitchFamily="34" charset="0"/>
      <p:regular r:id="rId23"/>
      <p:bold r:id="rId24"/>
    </p:embeddedFont>
    <p:embeddedFont>
      <p:font typeface="Batang" pitchFamily="18" charset="-127"/>
      <p:regular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737663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Shape 28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10</a:t>
            </a:fld>
            <a:endParaRPr lang="ru-RU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Shape 30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11</a:t>
            </a:fld>
            <a:endParaRPr lang="ru-RU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Shape 30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12</a:t>
            </a:fld>
            <a:endParaRPr lang="ru-RU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Shape 30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13</a:t>
            </a:fld>
            <a:endParaRPr lang="ru-RU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Shape 30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14</a:t>
            </a:fld>
            <a:endParaRPr lang="ru-RU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Shape 30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15</a:t>
            </a:fld>
            <a:endParaRPr lang="ru-RU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4" name="Shape 3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Shape 36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16</a:t>
            </a:fld>
            <a:endParaRPr lang="ru-RU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Shape 10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Shape 12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</a:t>
            </a:fld>
            <a:endParaRPr lang="ru-RU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Shape 19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4</a:t>
            </a:fld>
            <a:endParaRPr lang="ru-RU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Shape 19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5</a:t>
            </a:fld>
            <a:endParaRPr lang="ru-RU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Shape 19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6</a:t>
            </a:fld>
            <a:endParaRPr lang="ru-RU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Shape 19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7</a:t>
            </a:fld>
            <a:endParaRPr lang="ru-RU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Shape 24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8</a:t>
            </a:fld>
            <a:endParaRPr lang="ru-RU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Shape 24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9</a:t>
            </a:fld>
            <a:endParaRPr lang="ru-RU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ru-RU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Заголовок и вертикальный текст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ru-RU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Вертикальный заголовок и текст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ru-RU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ru-RU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ru-RU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ru-RU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ru-RU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ru-RU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ru-RU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Объект с подписью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ru-RU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Рисунок с подписью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ru-RU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ru-RU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://www.khti.ru/documents/&#1054;&#1073;&#1091;&#1095;&#1077;&#1085;&#1080;&#1077;.&#1054;&#1054;&#1055;/090303/&#1054;&#1055;%2009.03.03.pdf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hti.ru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pk-khti@mail.ru" TargetMode="Externa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hyperlink" Target="mailto:scuratenko@rambler.ru" TargetMode="External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hyperlink" Target="mailto:khti@khakassia.ru" TargetMode="External"/><Relationship Id="rId10" Type="http://schemas.openxmlformats.org/officeDocument/2006/relationships/image" Target="../media/image7.jpeg"/><Relationship Id="rId4" Type="http://schemas.openxmlformats.org/officeDocument/2006/relationships/hyperlink" Target="mailto:shibaevagn@mail.ru" TargetMode="External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/>
        </p:nvSpPr>
        <p:spPr>
          <a:xfrm>
            <a:off x="8928000" y="0"/>
            <a:ext cx="215999" cy="6858000"/>
          </a:xfrm>
          <a:prstGeom prst="rect">
            <a:avLst/>
          </a:prstGeom>
          <a:solidFill>
            <a:srgbClr val="97480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Shape 89"/>
          <p:cNvSpPr/>
          <p:nvPr/>
        </p:nvSpPr>
        <p:spPr>
          <a:xfrm>
            <a:off x="8501089" y="0"/>
            <a:ext cx="215999" cy="6858000"/>
          </a:xfrm>
          <a:prstGeom prst="rect">
            <a:avLst/>
          </a:prstGeom>
          <a:solidFill>
            <a:srgbClr val="FABF8E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2285983" y="285736"/>
            <a:ext cx="5857915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ru-RU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ХАКАССКИЙ ТЕХНИЧЕСКИЙ ИНСТИТУТ– </a:t>
            </a:r>
            <a:r>
              <a:rPr lang="ru-RU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20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ФИЛИАЛ ФГАОУ ВО </a:t>
            </a:r>
            <a:r>
              <a:rPr lang="ru-RU" sz="2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2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20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«СИБИРСКИЙ ФЕДЕРАЛЬНЫЙ УНИВЕРСИТЕТ»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142843" y="1428736"/>
            <a:ext cx="8015285" cy="469742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52000" indent="-252000" algn="ctr">
              <a:buClr>
                <a:srgbClr val="A04400"/>
              </a:buClr>
              <a:buSzPct val="25000"/>
              <a:buNone/>
            </a:pPr>
            <a:endParaRPr lang="ru-RU" sz="2000" b="1" dirty="0" smtClean="0">
              <a:solidFill>
                <a:srgbClr val="A04400"/>
              </a:solidFill>
              <a:sym typeface="Tahoma"/>
            </a:endParaRPr>
          </a:p>
          <a:p>
            <a:pPr marL="252000" indent="-252000" algn="ctr">
              <a:buClr>
                <a:srgbClr val="A04400"/>
              </a:buClr>
              <a:buSzPct val="25000"/>
              <a:buNone/>
            </a:pPr>
            <a:r>
              <a:rPr lang="ru-RU" sz="2800" b="1" dirty="0" smtClean="0">
                <a:solidFill>
                  <a:srgbClr val="A04400"/>
                </a:solidFill>
                <a:sym typeface="Tahoma"/>
              </a:rPr>
              <a:t>«</a:t>
            </a:r>
            <a:r>
              <a:rPr lang="ru-RU" sz="2800" b="1" dirty="0" smtClean="0">
                <a:solidFill>
                  <a:srgbClr val="A04400"/>
                </a:solidFill>
              </a:rPr>
              <a:t>Эксплуатация транспортно-технологических машин и комплексов</a:t>
            </a:r>
            <a:r>
              <a:rPr lang="ru-RU" sz="2800" b="1" dirty="0" smtClean="0">
                <a:solidFill>
                  <a:srgbClr val="A04400"/>
                </a:solidFill>
                <a:sym typeface="Tahoma"/>
              </a:rPr>
              <a:t>»</a:t>
            </a:r>
            <a:r>
              <a:rPr lang="ru-RU" sz="3200" b="1" i="0" u="none" strike="noStrike" cap="none" dirty="0">
                <a:solidFill>
                  <a:srgbClr val="A044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3200" b="1" i="0" u="none" strike="noStrike" cap="none" dirty="0">
                <a:solidFill>
                  <a:srgbClr val="A044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2800" b="1" i="0" u="none" strike="noStrike" cap="none" dirty="0">
                <a:solidFill>
                  <a:srgbClr val="A04400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ru-RU" sz="2800" b="1" i="0" u="none" strike="noStrike" cap="none" dirty="0" err="1">
                <a:solidFill>
                  <a:srgbClr val="A04400"/>
                </a:solidFill>
                <a:latin typeface="Calibri"/>
                <a:ea typeface="Calibri"/>
                <a:cs typeface="Calibri"/>
                <a:sym typeface="Calibri"/>
              </a:rPr>
              <a:t>бакалавриат</a:t>
            </a:r>
            <a:r>
              <a:rPr lang="ru-RU" sz="2800" b="1" i="0" u="none" strike="noStrike" cap="none" dirty="0">
                <a:solidFill>
                  <a:srgbClr val="A044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Shape 92"/>
          <p:cNvSpPr/>
          <p:nvPr/>
        </p:nvSpPr>
        <p:spPr>
          <a:xfrm rot="-5400000">
            <a:off x="4464000" y="2177999"/>
            <a:ext cx="215999" cy="91440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Shape 93"/>
          <p:cNvSpPr/>
          <p:nvPr/>
        </p:nvSpPr>
        <p:spPr>
          <a:xfrm rot="-5400000">
            <a:off x="4463968" y="1965396"/>
            <a:ext cx="215999" cy="9144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Shape 94"/>
          <p:cNvSpPr/>
          <p:nvPr/>
        </p:nvSpPr>
        <p:spPr>
          <a:xfrm rot="-5400000">
            <a:off x="4463968" y="1751082"/>
            <a:ext cx="215999" cy="91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Shape 95"/>
          <p:cNvSpPr/>
          <p:nvPr/>
        </p:nvSpPr>
        <p:spPr>
          <a:xfrm>
            <a:off x="8286775" y="0"/>
            <a:ext cx="215999" cy="6858000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Shape 96"/>
          <p:cNvSpPr/>
          <p:nvPr/>
        </p:nvSpPr>
        <p:spPr>
          <a:xfrm>
            <a:off x="8715403" y="0"/>
            <a:ext cx="214313" cy="6858000"/>
          </a:xfrm>
          <a:prstGeom prst="rect">
            <a:avLst/>
          </a:prstGeom>
          <a:solidFill>
            <a:srgbClr val="E36C09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Shape 97"/>
          <p:cNvSpPr/>
          <p:nvPr/>
        </p:nvSpPr>
        <p:spPr>
          <a:xfrm rot="-5400000">
            <a:off x="8715403" y="6429396"/>
            <a:ext cx="215999" cy="21599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Shape 98"/>
          <p:cNvSpPr/>
          <p:nvPr/>
        </p:nvSpPr>
        <p:spPr>
          <a:xfrm rot="-5400000">
            <a:off x="8286775" y="6429396"/>
            <a:ext cx="215999" cy="21599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Shape 99"/>
          <p:cNvSpPr/>
          <p:nvPr/>
        </p:nvSpPr>
        <p:spPr>
          <a:xfrm>
            <a:off x="8501089" y="6429396"/>
            <a:ext cx="215999" cy="215999"/>
          </a:xfrm>
          <a:prstGeom prst="rect">
            <a:avLst/>
          </a:prstGeom>
          <a:solidFill>
            <a:srgbClr val="FABF8E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Shape 100"/>
          <p:cNvSpPr/>
          <p:nvPr/>
        </p:nvSpPr>
        <p:spPr>
          <a:xfrm>
            <a:off x="8928000" y="6429396"/>
            <a:ext cx="215999" cy="215999"/>
          </a:xfrm>
          <a:prstGeom prst="rect">
            <a:avLst/>
          </a:prstGeom>
          <a:solidFill>
            <a:srgbClr val="97480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" name="Shape 102"/>
          <p:cNvPicPr preferRelativeResize="0"/>
          <p:nvPr/>
        </p:nvPicPr>
        <p:blipFill rotWithShape="1">
          <a:blip r:embed="rId3">
            <a:alphaModFix/>
          </a:blip>
          <a:srcRect b="64679"/>
          <a:stretch/>
        </p:blipFill>
        <p:spPr>
          <a:xfrm rot="10800000" flipH="1">
            <a:off x="142843" y="4310104"/>
            <a:ext cx="8017199" cy="1820981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Shape 103"/>
          <p:cNvSpPr/>
          <p:nvPr/>
        </p:nvSpPr>
        <p:spPr>
          <a:xfrm>
            <a:off x="142843" y="3185101"/>
            <a:ext cx="8017199" cy="11079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SzPct val="25000"/>
            </a:pPr>
            <a:r>
              <a:rPr lang="ru-RU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Профиль подготовки </a:t>
            </a:r>
            <a:r>
              <a:rPr lang="ru-RU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23.03.03.01 </a:t>
            </a:r>
            <a:r>
              <a:rPr lang="ru-RU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Автомобили и автомобильное хозяйство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-RU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ru-RU"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1800" b="1" i="0" u="none" strike="noStrike" cap="none" dirty="0">
              <a:solidFill>
                <a:schemeClr val="dk1"/>
              </a:solidFill>
              <a:latin typeface="Batang"/>
              <a:ea typeface="Batang"/>
              <a:cs typeface="Batang"/>
              <a:sym typeface="Batang"/>
            </a:endParaRPr>
          </a:p>
        </p:txBody>
      </p:sp>
      <p:sp>
        <p:nvSpPr>
          <p:cNvPr id="104" name="Shape 104"/>
          <p:cNvSpPr/>
          <p:nvPr/>
        </p:nvSpPr>
        <p:spPr>
          <a:xfrm>
            <a:off x="179512" y="4365104"/>
            <a:ext cx="8017199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-RU" sz="24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ОСНОВНАЯ ОБРАЗОВАТЕЛЬНАЯ ПРОГРАММА</a:t>
            </a:r>
          </a:p>
        </p:txBody>
      </p:sp>
      <p:pic>
        <p:nvPicPr>
          <p:cNvPr id="19" name="Picture 3" descr="D:\логотип_ХТИ_X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3" y="188640"/>
            <a:ext cx="2016224" cy="11088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/>
          <p:nvPr/>
        </p:nvSpPr>
        <p:spPr>
          <a:xfrm>
            <a:off x="8928000" y="0"/>
            <a:ext cx="215999" cy="6858000"/>
          </a:xfrm>
          <a:prstGeom prst="rect">
            <a:avLst/>
          </a:prstGeom>
          <a:solidFill>
            <a:srgbClr val="97480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Shape 286"/>
          <p:cNvSpPr/>
          <p:nvPr/>
        </p:nvSpPr>
        <p:spPr>
          <a:xfrm>
            <a:off x="8501089" y="0"/>
            <a:ext cx="215999" cy="6858000"/>
          </a:xfrm>
          <a:prstGeom prst="rect">
            <a:avLst/>
          </a:prstGeom>
          <a:solidFill>
            <a:srgbClr val="FABF8E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Shape 287"/>
          <p:cNvSpPr/>
          <p:nvPr/>
        </p:nvSpPr>
        <p:spPr>
          <a:xfrm rot="-5400000">
            <a:off x="4464000" y="2177999"/>
            <a:ext cx="215999" cy="91440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Shape 288"/>
          <p:cNvSpPr/>
          <p:nvPr/>
        </p:nvSpPr>
        <p:spPr>
          <a:xfrm rot="-5400000">
            <a:off x="4463968" y="1965396"/>
            <a:ext cx="215999" cy="9144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Shape 289"/>
          <p:cNvSpPr/>
          <p:nvPr/>
        </p:nvSpPr>
        <p:spPr>
          <a:xfrm rot="-5400000">
            <a:off x="4463968" y="1751082"/>
            <a:ext cx="215999" cy="91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Shape 290"/>
          <p:cNvSpPr/>
          <p:nvPr/>
        </p:nvSpPr>
        <p:spPr>
          <a:xfrm>
            <a:off x="8286775" y="0"/>
            <a:ext cx="215999" cy="6858000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Shape 291"/>
          <p:cNvSpPr/>
          <p:nvPr/>
        </p:nvSpPr>
        <p:spPr>
          <a:xfrm>
            <a:off x="8715403" y="0"/>
            <a:ext cx="214313" cy="6858000"/>
          </a:xfrm>
          <a:prstGeom prst="rect">
            <a:avLst/>
          </a:prstGeom>
          <a:solidFill>
            <a:srgbClr val="E36C09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Shape 292"/>
          <p:cNvSpPr/>
          <p:nvPr/>
        </p:nvSpPr>
        <p:spPr>
          <a:xfrm rot="-5400000">
            <a:off x="8715403" y="6429396"/>
            <a:ext cx="215999" cy="21599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Shape 293"/>
          <p:cNvSpPr/>
          <p:nvPr/>
        </p:nvSpPr>
        <p:spPr>
          <a:xfrm rot="-5400000">
            <a:off x="8286775" y="6429396"/>
            <a:ext cx="215999" cy="21599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Shape 294"/>
          <p:cNvSpPr/>
          <p:nvPr/>
        </p:nvSpPr>
        <p:spPr>
          <a:xfrm>
            <a:off x="8501089" y="6429396"/>
            <a:ext cx="215999" cy="215999"/>
          </a:xfrm>
          <a:prstGeom prst="rect">
            <a:avLst/>
          </a:prstGeom>
          <a:solidFill>
            <a:srgbClr val="FABF8E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Shape 295"/>
          <p:cNvSpPr/>
          <p:nvPr/>
        </p:nvSpPr>
        <p:spPr>
          <a:xfrm>
            <a:off x="8928000" y="6429396"/>
            <a:ext cx="215999" cy="215999"/>
          </a:xfrm>
          <a:prstGeom prst="rect">
            <a:avLst/>
          </a:prstGeom>
          <a:solidFill>
            <a:srgbClr val="97480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Shape 296"/>
          <p:cNvSpPr/>
          <p:nvPr/>
        </p:nvSpPr>
        <p:spPr>
          <a:xfrm>
            <a:off x="142843" y="142852"/>
            <a:ext cx="8358246" cy="428627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360000" marR="0" lvl="0" indent="-4399" algn="r" rtl="0">
              <a:spcBef>
                <a:spcPts val="0"/>
              </a:spcBef>
              <a:buSzPct val="25000"/>
              <a:buNone/>
            </a:pPr>
            <a:r>
              <a:rPr lang="ru-RU" sz="1800" b="1" dirty="0" smtClean="0">
                <a:solidFill>
                  <a:srgbClr val="A04400"/>
                </a:solidFill>
                <a:latin typeface="Calibri"/>
                <a:ea typeface="Calibri"/>
                <a:cs typeface="Calibri"/>
                <a:sym typeface="Calibri"/>
              </a:rPr>
              <a:t>УСПЕШНЫЕ ВЫПУСКНИКИ</a:t>
            </a:r>
            <a:endParaRPr lang="ru-RU" sz="1800" b="1" dirty="0">
              <a:solidFill>
                <a:srgbClr val="A04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500033" y="428604"/>
            <a:ext cx="7715304" cy="592935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60000" marR="0" lvl="0" indent="-4399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665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ru-RU" sz="1665" b="1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ru-RU" sz="1665" b="1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Рисунок 14" descr="IMG_2523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7544" y="692696"/>
            <a:ext cx="2754189" cy="1836232"/>
          </a:xfrm>
          <a:prstGeom prst="rect">
            <a:avLst/>
          </a:prstGeom>
        </p:spPr>
      </p:pic>
      <p:sp>
        <p:nvSpPr>
          <p:cNvPr id="16" name="Shape 255"/>
          <p:cNvSpPr txBox="1">
            <a:spLocks/>
          </p:cNvSpPr>
          <p:nvPr/>
        </p:nvSpPr>
        <p:spPr>
          <a:xfrm>
            <a:off x="3563888" y="692696"/>
            <a:ext cx="4786345" cy="18722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indent="-139700">
              <a:spcBef>
                <a:spcPts val="640"/>
              </a:spcBef>
              <a:buClr>
                <a:schemeClr val="dk1"/>
              </a:buClr>
              <a:buSzPct val="100000"/>
            </a:pPr>
            <a:r>
              <a:rPr lang="ru-RU" sz="1600" b="1" dirty="0" smtClean="0"/>
              <a:t>ЛЯХ Аркадий Юрьевич </a:t>
            </a:r>
            <a:r>
              <a:rPr lang="ru-RU" sz="1600" dirty="0" smtClean="0"/>
              <a:t>– </a:t>
            </a:r>
          </a:p>
          <a:p>
            <a:pPr marL="342900" indent="-139700">
              <a:spcBef>
                <a:spcPts val="640"/>
              </a:spcBef>
              <a:buClr>
                <a:schemeClr val="dk1"/>
              </a:buClr>
              <a:buSzPct val="100000"/>
            </a:pPr>
            <a:r>
              <a:rPr lang="ru-RU" sz="1600" dirty="0" smtClean="0"/>
              <a:t>директор Торгового Дома «Абакан АВТОГАЗ»</a:t>
            </a:r>
          </a:p>
          <a:p>
            <a:pPr marL="342900" marR="0" lvl="0" indent="-13970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endParaRPr kumimoji="0" lang="ru-RU" sz="1595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Рисунок 16" descr="Seryakov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9552" y="3068960"/>
            <a:ext cx="2600164" cy="2298595"/>
          </a:xfrm>
          <a:prstGeom prst="rect">
            <a:avLst/>
          </a:prstGeom>
        </p:spPr>
      </p:pic>
      <p:sp>
        <p:nvSpPr>
          <p:cNvPr id="18" name="Shape 255"/>
          <p:cNvSpPr txBox="1">
            <a:spLocks/>
          </p:cNvSpPr>
          <p:nvPr/>
        </p:nvSpPr>
        <p:spPr>
          <a:xfrm>
            <a:off x="3635896" y="3068960"/>
            <a:ext cx="4786345" cy="18722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ru-RU" sz="1600" b="1" dirty="0" smtClean="0"/>
              <a:t>СЕРЯКОВ Александр Владимирович </a:t>
            </a:r>
            <a:r>
              <a:rPr lang="ru-RU" sz="1600" dirty="0" smtClean="0"/>
              <a:t>–</a:t>
            </a:r>
            <a:r>
              <a:rPr lang="ru-RU" sz="1600" b="1" dirty="0" smtClean="0"/>
              <a:t> </a:t>
            </a:r>
          </a:p>
          <a:p>
            <a:endParaRPr lang="ru-RU" sz="1600" b="1" dirty="0" smtClean="0"/>
          </a:p>
          <a:p>
            <a:r>
              <a:rPr lang="ru-RU" sz="1600" dirty="0" smtClean="0"/>
              <a:t>начальник отдела ДПС и ИАЗ УГИБДД МВД по Республике Хакасия</a:t>
            </a:r>
          </a:p>
          <a:p>
            <a:pPr marL="342900" marR="0" lvl="0" indent="-13970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endParaRPr kumimoji="0" lang="ru-RU" sz="1595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/>
          <p:nvPr/>
        </p:nvSpPr>
        <p:spPr>
          <a:xfrm>
            <a:off x="8928000" y="0"/>
            <a:ext cx="215999" cy="6858000"/>
          </a:xfrm>
          <a:prstGeom prst="rect">
            <a:avLst/>
          </a:prstGeom>
          <a:solidFill>
            <a:srgbClr val="97480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Shape 305"/>
          <p:cNvSpPr/>
          <p:nvPr/>
        </p:nvSpPr>
        <p:spPr>
          <a:xfrm>
            <a:off x="8501089" y="0"/>
            <a:ext cx="215999" cy="6858000"/>
          </a:xfrm>
          <a:prstGeom prst="rect">
            <a:avLst/>
          </a:prstGeom>
          <a:solidFill>
            <a:srgbClr val="FABF8E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Shape 306"/>
          <p:cNvSpPr/>
          <p:nvPr/>
        </p:nvSpPr>
        <p:spPr>
          <a:xfrm rot="-5400000">
            <a:off x="4464000" y="2177999"/>
            <a:ext cx="215999" cy="91440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Shape 307"/>
          <p:cNvSpPr/>
          <p:nvPr/>
        </p:nvSpPr>
        <p:spPr>
          <a:xfrm rot="-5400000">
            <a:off x="4463968" y="1965396"/>
            <a:ext cx="215999" cy="9144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Shape 308"/>
          <p:cNvSpPr/>
          <p:nvPr/>
        </p:nvSpPr>
        <p:spPr>
          <a:xfrm rot="-5400000">
            <a:off x="4463968" y="1751082"/>
            <a:ext cx="215999" cy="91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Shape 309"/>
          <p:cNvSpPr/>
          <p:nvPr/>
        </p:nvSpPr>
        <p:spPr>
          <a:xfrm>
            <a:off x="8286775" y="0"/>
            <a:ext cx="215999" cy="6858000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Shape 310"/>
          <p:cNvSpPr/>
          <p:nvPr/>
        </p:nvSpPr>
        <p:spPr>
          <a:xfrm>
            <a:off x="8715403" y="0"/>
            <a:ext cx="214313" cy="6858000"/>
          </a:xfrm>
          <a:prstGeom prst="rect">
            <a:avLst/>
          </a:prstGeom>
          <a:solidFill>
            <a:srgbClr val="E36C09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Shape 311"/>
          <p:cNvSpPr/>
          <p:nvPr/>
        </p:nvSpPr>
        <p:spPr>
          <a:xfrm rot="-5400000">
            <a:off x="8715403" y="6429396"/>
            <a:ext cx="215999" cy="21599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Shape 312"/>
          <p:cNvSpPr/>
          <p:nvPr/>
        </p:nvSpPr>
        <p:spPr>
          <a:xfrm rot="-5400000">
            <a:off x="8286775" y="6429396"/>
            <a:ext cx="215999" cy="21599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Shape 313"/>
          <p:cNvSpPr/>
          <p:nvPr/>
        </p:nvSpPr>
        <p:spPr>
          <a:xfrm>
            <a:off x="8501089" y="6429396"/>
            <a:ext cx="215999" cy="215999"/>
          </a:xfrm>
          <a:prstGeom prst="rect">
            <a:avLst/>
          </a:prstGeom>
          <a:solidFill>
            <a:srgbClr val="FABF8E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Shape 314"/>
          <p:cNvSpPr/>
          <p:nvPr/>
        </p:nvSpPr>
        <p:spPr>
          <a:xfrm>
            <a:off x="8928000" y="6429396"/>
            <a:ext cx="215999" cy="215999"/>
          </a:xfrm>
          <a:prstGeom prst="rect">
            <a:avLst/>
          </a:prstGeom>
          <a:solidFill>
            <a:srgbClr val="97480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Shape 316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Shape 317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Shape 319"/>
          <p:cNvSpPr/>
          <p:nvPr/>
        </p:nvSpPr>
        <p:spPr>
          <a:xfrm>
            <a:off x="251520" y="548680"/>
            <a:ext cx="7992887" cy="16561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r>
              <a:rPr lang="ru-RU" sz="2000" b="1" dirty="0" smtClean="0"/>
              <a:t>Выпускники направления подготовки</a:t>
            </a:r>
          </a:p>
          <a:p>
            <a:pPr algn="ctr"/>
            <a:r>
              <a:rPr lang="ru-RU" sz="2000" b="1" dirty="0" smtClean="0"/>
              <a:t> 23.03.03 </a:t>
            </a:r>
            <a:r>
              <a:rPr lang="ru-RU" sz="2000" b="1" dirty="0" smtClean="0">
                <a:sym typeface="Calibri"/>
              </a:rPr>
              <a:t>«</a:t>
            </a:r>
            <a:r>
              <a:rPr lang="ru-RU" sz="2000" b="1" dirty="0" smtClean="0"/>
              <a:t>Эксплуатация транспортно-технологических машин и комплексов</a:t>
            </a:r>
            <a:r>
              <a:rPr lang="ru-RU" sz="2000" b="1" dirty="0" smtClean="0">
                <a:sym typeface="Calibri"/>
              </a:rPr>
              <a:t>»</a:t>
            </a:r>
            <a:r>
              <a:rPr lang="ru-RU" sz="2000" b="1" dirty="0" smtClean="0"/>
              <a:t> </a:t>
            </a:r>
          </a:p>
          <a:p>
            <a:pPr algn="ctr"/>
            <a:r>
              <a:rPr lang="ru-RU" sz="2000" b="1" dirty="0" smtClean="0"/>
              <a:t>могут занимать должности:</a:t>
            </a:r>
          </a:p>
          <a:p>
            <a:pPr algn="ctr"/>
            <a:r>
              <a:rPr lang="ru-RU" sz="2000" dirty="0" smtClean="0"/>
              <a:t>механик</a:t>
            </a:r>
          </a:p>
        </p:txBody>
      </p:sp>
      <p:sp>
        <p:nvSpPr>
          <p:cNvPr id="323" name="Shape 323"/>
          <p:cNvSpPr/>
          <p:nvPr/>
        </p:nvSpPr>
        <p:spPr>
          <a:xfrm>
            <a:off x="142843" y="142852"/>
            <a:ext cx="8358246" cy="428627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360000" marR="0" lvl="0" indent="-4399" algn="r" rtl="0">
              <a:spcBef>
                <a:spcPts val="0"/>
              </a:spcBef>
              <a:buSzPct val="25000"/>
              <a:buNone/>
            </a:pPr>
            <a:r>
              <a:rPr lang="ru-RU" sz="1800" b="1" dirty="0" smtClean="0">
                <a:solidFill>
                  <a:srgbClr val="A04400"/>
                </a:solidFill>
                <a:latin typeface="Calibri"/>
                <a:ea typeface="Calibri"/>
                <a:cs typeface="Calibri"/>
                <a:sym typeface="Calibri"/>
              </a:rPr>
              <a:t>ТРУДОУСТРОЙСТВО</a:t>
            </a:r>
            <a:endParaRPr lang="ru-RU" sz="1800" b="1" dirty="0">
              <a:solidFill>
                <a:srgbClr val="A04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Shape 324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Shape 325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Shape 326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Рисунок 24" descr="1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2204864"/>
            <a:ext cx="5723360" cy="381416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/>
          <p:nvPr/>
        </p:nvSpPr>
        <p:spPr>
          <a:xfrm>
            <a:off x="8928000" y="0"/>
            <a:ext cx="215999" cy="6858000"/>
          </a:xfrm>
          <a:prstGeom prst="rect">
            <a:avLst/>
          </a:prstGeom>
          <a:solidFill>
            <a:srgbClr val="97480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Shape 305"/>
          <p:cNvSpPr/>
          <p:nvPr/>
        </p:nvSpPr>
        <p:spPr>
          <a:xfrm>
            <a:off x="8501089" y="0"/>
            <a:ext cx="215999" cy="6858000"/>
          </a:xfrm>
          <a:prstGeom prst="rect">
            <a:avLst/>
          </a:prstGeom>
          <a:solidFill>
            <a:srgbClr val="FABF8E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Shape 306"/>
          <p:cNvSpPr/>
          <p:nvPr/>
        </p:nvSpPr>
        <p:spPr>
          <a:xfrm rot="-5400000">
            <a:off x="4464000" y="2177999"/>
            <a:ext cx="215999" cy="91440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Shape 307"/>
          <p:cNvSpPr/>
          <p:nvPr/>
        </p:nvSpPr>
        <p:spPr>
          <a:xfrm rot="-5400000">
            <a:off x="4463968" y="1965396"/>
            <a:ext cx="215999" cy="9144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Shape 308"/>
          <p:cNvSpPr/>
          <p:nvPr/>
        </p:nvSpPr>
        <p:spPr>
          <a:xfrm rot="-5400000">
            <a:off x="4463968" y="1751082"/>
            <a:ext cx="215999" cy="91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Shape 309"/>
          <p:cNvSpPr/>
          <p:nvPr/>
        </p:nvSpPr>
        <p:spPr>
          <a:xfrm>
            <a:off x="8286775" y="0"/>
            <a:ext cx="215999" cy="6858000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Shape 310"/>
          <p:cNvSpPr/>
          <p:nvPr/>
        </p:nvSpPr>
        <p:spPr>
          <a:xfrm>
            <a:off x="8715403" y="0"/>
            <a:ext cx="214313" cy="6858000"/>
          </a:xfrm>
          <a:prstGeom prst="rect">
            <a:avLst/>
          </a:prstGeom>
          <a:solidFill>
            <a:srgbClr val="E36C09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Shape 311"/>
          <p:cNvSpPr/>
          <p:nvPr/>
        </p:nvSpPr>
        <p:spPr>
          <a:xfrm rot="-5400000">
            <a:off x="8715403" y="6429396"/>
            <a:ext cx="215999" cy="21599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Shape 312"/>
          <p:cNvSpPr/>
          <p:nvPr/>
        </p:nvSpPr>
        <p:spPr>
          <a:xfrm rot="-5400000">
            <a:off x="8286775" y="6429396"/>
            <a:ext cx="215999" cy="21599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Shape 313"/>
          <p:cNvSpPr/>
          <p:nvPr/>
        </p:nvSpPr>
        <p:spPr>
          <a:xfrm>
            <a:off x="8501089" y="6429396"/>
            <a:ext cx="215999" cy="215999"/>
          </a:xfrm>
          <a:prstGeom prst="rect">
            <a:avLst/>
          </a:prstGeom>
          <a:solidFill>
            <a:srgbClr val="FABF8E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Shape 314"/>
          <p:cNvSpPr/>
          <p:nvPr/>
        </p:nvSpPr>
        <p:spPr>
          <a:xfrm>
            <a:off x="8928000" y="6429396"/>
            <a:ext cx="215999" cy="215999"/>
          </a:xfrm>
          <a:prstGeom prst="rect">
            <a:avLst/>
          </a:prstGeom>
          <a:solidFill>
            <a:srgbClr val="97480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Shape 316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Shape 317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Shape 319"/>
          <p:cNvSpPr/>
          <p:nvPr/>
        </p:nvSpPr>
        <p:spPr>
          <a:xfrm>
            <a:off x="251520" y="548680"/>
            <a:ext cx="7992887" cy="16561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r>
              <a:rPr lang="ru-RU" sz="2000" b="1" dirty="0" smtClean="0"/>
              <a:t>Выпускники направления подготовки</a:t>
            </a:r>
          </a:p>
          <a:p>
            <a:pPr algn="ctr"/>
            <a:r>
              <a:rPr lang="ru-RU" sz="2000" b="1" dirty="0" smtClean="0"/>
              <a:t> 23.03.03 </a:t>
            </a:r>
            <a:r>
              <a:rPr lang="ru-RU" sz="2000" b="1" dirty="0" smtClean="0">
                <a:sym typeface="Calibri"/>
              </a:rPr>
              <a:t>«</a:t>
            </a:r>
            <a:r>
              <a:rPr lang="ru-RU" sz="2000" b="1" dirty="0" smtClean="0"/>
              <a:t>Эксплуатация транспортно-технологических машин и комплексов</a:t>
            </a:r>
            <a:r>
              <a:rPr lang="ru-RU" sz="2000" b="1" dirty="0" smtClean="0">
                <a:sym typeface="Calibri"/>
              </a:rPr>
              <a:t>»</a:t>
            </a:r>
            <a:r>
              <a:rPr lang="ru-RU" sz="2000" b="1" dirty="0" smtClean="0"/>
              <a:t> </a:t>
            </a:r>
          </a:p>
          <a:p>
            <a:pPr algn="ctr"/>
            <a:r>
              <a:rPr lang="ru-RU" sz="2000" b="1" dirty="0" smtClean="0"/>
              <a:t>могут занимать должности:</a:t>
            </a:r>
          </a:p>
          <a:p>
            <a:pPr algn="ctr"/>
            <a:r>
              <a:rPr lang="ru-RU" sz="2000" dirty="0" smtClean="0"/>
              <a:t>механик по выпуску автомобилей на линию</a:t>
            </a:r>
          </a:p>
        </p:txBody>
      </p:sp>
      <p:sp>
        <p:nvSpPr>
          <p:cNvPr id="323" name="Shape 323"/>
          <p:cNvSpPr/>
          <p:nvPr/>
        </p:nvSpPr>
        <p:spPr>
          <a:xfrm>
            <a:off x="142843" y="142852"/>
            <a:ext cx="8358246" cy="428627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360000" marR="0" lvl="0" indent="-4399" algn="r" rtl="0">
              <a:spcBef>
                <a:spcPts val="0"/>
              </a:spcBef>
              <a:buSzPct val="25000"/>
              <a:buNone/>
            </a:pPr>
            <a:r>
              <a:rPr lang="ru-RU" sz="1800" b="1" dirty="0" smtClean="0">
                <a:solidFill>
                  <a:srgbClr val="A04400"/>
                </a:solidFill>
                <a:latin typeface="Calibri"/>
                <a:ea typeface="Calibri"/>
                <a:cs typeface="Calibri"/>
                <a:sym typeface="Calibri"/>
              </a:rPr>
              <a:t>ТРУДОУСТРОЙСТВО</a:t>
            </a:r>
            <a:endParaRPr lang="ru-RU" sz="1800" b="1" dirty="0">
              <a:solidFill>
                <a:srgbClr val="A04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Shape 324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Shape 325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Shape 326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Рисунок 20" descr="1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2564904"/>
            <a:ext cx="4786104" cy="318934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/>
          <p:nvPr/>
        </p:nvSpPr>
        <p:spPr>
          <a:xfrm>
            <a:off x="8928000" y="0"/>
            <a:ext cx="215999" cy="6858000"/>
          </a:xfrm>
          <a:prstGeom prst="rect">
            <a:avLst/>
          </a:prstGeom>
          <a:solidFill>
            <a:srgbClr val="97480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Shape 305"/>
          <p:cNvSpPr/>
          <p:nvPr/>
        </p:nvSpPr>
        <p:spPr>
          <a:xfrm>
            <a:off x="8501089" y="0"/>
            <a:ext cx="215999" cy="6858000"/>
          </a:xfrm>
          <a:prstGeom prst="rect">
            <a:avLst/>
          </a:prstGeom>
          <a:solidFill>
            <a:srgbClr val="FABF8E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Shape 306"/>
          <p:cNvSpPr/>
          <p:nvPr/>
        </p:nvSpPr>
        <p:spPr>
          <a:xfrm rot="-5400000">
            <a:off x="4464000" y="2177999"/>
            <a:ext cx="215999" cy="91440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Shape 307"/>
          <p:cNvSpPr/>
          <p:nvPr/>
        </p:nvSpPr>
        <p:spPr>
          <a:xfrm rot="-5400000">
            <a:off x="4463968" y="1965396"/>
            <a:ext cx="215999" cy="9144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Shape 308"/>
          <p:cNvSpPr/>
          <p:nvPr/>
        </p:nvSpPr>
        <p:spPr>
          <a:xfrm rot="-5400000">
            <a:off x="4463968" y="1751082"/>
            <a:ext cx="215999" cy="91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Shape 309"/>
          <p:cNvSpPr/>
          <p:nvPr/>
        </p:nvSpPr>
        <p:spPr>
          <a:xfrm>
            <a:off x="8286775" y="0"/>
            <a:ext cx="215999" cy="6858000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Shape 310"/>
          <p:cNvSpPr/>
          <p:nvPr/>
        </p:nvSpPr>
        <p:spPr>
          <a:xfrm>
            <a:off x="8715403" y="0"/>
            <a:ext cx="214313" cy="6858000"/>
          </a:xfrm>
          <a:prstGeom prst="rect">
            <a:avLst/>
          </a:prstGeom>
          <a:solidFill>
            <a:srgbClr val="E36C09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Shape 311"/>
          <p:cNvSpPr/>
          <p:nvPr/>
        </p:nvSpPr>
        <p:spPr>
          <a:xfrm rot="-5400000">
            <a:off x="8715403" y="6429396"/>
            <a:ext cx="215999" cy="21599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Shape 312"/>
          <p:cNvSpPr/>
          <p:nvPr/>
        </p:nvSpPr>
        <p:spPr>
          <a:xfrm rot="-5400000">
            <a:off x="8286775" y="6429396"/>
            <a:ext cx="215999" cy="21599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Shape 313"/>
          <p:cNvSpPr/>
          <p:nvPr/>
        </p:nvSpPr>
        <p:spPr>
          <a:xfrm>
            <a:off x="8501089" y="6429396"/>
            <a:ext cx="215999" cy="215999"/>
          </a:xfrm>
          <a:prstGeom prst="rect">
            <a:avLst/>
          </a:prstGeom>
          <a:solidFill>
            <a:srgbClr val="FABF8E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Shape 314"/>
          <p:cNvSpPr/>
          <p:nvPr/>
        </p:nvSpPr>
        <p:spPr>
          <a:xfrm>
            <a:off x="8928000" y="6429396"/>
            <a:ext cx="215999" cy="215999"/>
          </a:xfrm>
          <a:prstGeom prst="rect">
            <a:avLst/>
          </a:prstGeom>
          <a:solidFill>
            <a:srgbClr val="97480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Shape 316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Shape 317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Shape 319"/>
          <p:cNvSpPr/>
          <p:nvPr/>
        </p:nvSpPr>
        <p:spPr>
          <a:xfrm>
            <a:off x="251520" y="548680"/>
            <a:ext cx="7992887" cy="16561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r>
              <a:rPr lang="ru-RU" sz="2000" b="1" dirty="0" smtClean="0"/>
              <a:t>Выпускники направления подготовки</a:t>
            </a:r>
          </a:p>
          <a:p>
            <a:pPr algn="ctr"/>
            <a:r>
              <a:rPr lang="ru-RU" sz="2000" b="1" dirty="0" smtClean="0"/>
              <a:t> 23.03.03 </a:t>
            </a:r>
            <a:r>
              <a:rPr lang="ru-RU" sz="2000" b="1" dirty="0" smtClean="0">
                <a:sym typeface="Calibri"/>
              </a:rPr>
              <a:t>«</a:t>
            </a:r>
            <a:r>
              <a:rPr lang="ru-RU" sz="2000" b="1" dirty="0" smtClean="0"/>
              <a:t>Эксплуатация транспортно-технологических машин и комплексов</a:t>
            </a:r>
            <a:r>
              <a:rPr lang="ru-RU" sz="2000" b="1" dirty="0" smtClean="0">
                <a:sym typeface="Calibri"/>
              </a:rPr>
              <a:t>»</a:t>
            </a:r>
            <a:r>
              <a:rPr lang="ru-RU" sz="2000" b="1" dirty="0" smtClean="0"/>
              <a:t> </a:t>
            </a:r>
          </a:p>
          <a:p>
            <a:pPr algn="ctr"/>
            <a:r>
              <a:rPr lang="ru-RU" sz="2000" b="1" dirty="0" smtClean="0"/>
              <a:t>могут занимать должности:</a:t>
            </a:r>
          </a:p>
          <a:p>
            <a:pPr algn="ctr"/>
            <a:r>
              <a:rPr lang="ru-RU" sz="2000" dirty="0" smtClean="0"/>
              <a:t>эксперт - </a:t>
            </a:r>
            <a:r>
              <a:rPr lang="ru-RU" sz="2000" dirty="0" err="1" smtClean="0"/>
              <a:t>автотехник</a:t>
            </a:r>
            <a:endParaRPr lang="ru-RU" sz="2000" dirty="0" smtClean="0"/>
          </a:p>
        </p:txBody>
      </p:sp>
      <p:sp>
        <p:nvSpPr>
          <p:cNvPr id="323" name="Shape 323"/>
          <p:cNvSpPr/>
          <p:nvPr/>
        </p:nvSpPr>
        <p:spPr>
          <a:xfrm>
            <a:off x="142843" y="142852"/>
            <a:ext cx="8358246" cy="428627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360000" marR="0" lvl="0" indent="-4399" algn="r" rtl="0">
              <a:spcBef>
                <a:spcPts val="0"/>
              </a:spcBef>
              <a:buSzPct val="25000"/>
              <a:buNone/>
            </a:pPr>
            <a:r>
              <a:rPr lang="ru-RU" sz="1800" b="1" dirty="0" smtClean="0">
                <a:solidFill>
                  <a:srgbClr val="A04400"/>
                </a:solidFill>
                <a:latin typeface="Calibri"/>
                <a:ea typeface="Calibri"/>
                <a:cs typeface="Calibri"/>
                <a:sym typeface="Calibri"/>
              </a:rPr>
              <a:t>ТРУДОУСТРОЙСТВО</a:t>
            </a:r>
            <a:endParaRPr lang="ru-RU" sz="1800" b="1" dirty="0">
              <a:solidFill>
                <a:srgbClr val="A04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Shape 324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Shape 325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Shape 326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Рисунок 21" descr="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2492896"/>
            <a:ext cx="4829175" cy="32194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/>
          <p:nvPr/>
        </p:nvSpPr>
        <p:spPr>
          <a:xfrm>
            <a:off x="8928000" y="0"/>
            <a:ext cx="215999" cy="6858000"/>
          </a:xfrm>
          <a:prstGeom prst="rect">
            <a:avLst/>
          </a:prstGeom>
          <a:solidFill>
            <a:srgbClr val="97480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Shape 305"/>
          <p:cNvSpPr/>
          <p:nvPr/>
        </p:nvSpPr>
        <p:spPr>
          <a:xfrm>
            <a:off x="8501089" y="0"/>
            <a:ext cx="215999" cy="6858000"/>
          </a:xfrm>
          <a:prstGeom prst="rect">
            <a:avLst/>
          </a:prstGeom>
          <a:solidFill>
            <a:srgbClr val="FABF8E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Shape 306"/>
          <p:cNvSpPr/>
          <p:nvPr/>
        </p:nvSpPr>
        <p:spPr>
          <a:xfrm rot="-5400000">
            <a:off x="4464000" y="2177999"/>
            <a:ext cx="215999" cy="91440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Shape 307"/>
          <p:cNvSpPr/>
          <p:nvPr/>
        </p:nvSpPr>
        <p:spPr>
          <a:xfrm rot="-5400000">
            <a:off x="4463968" y="1965396"/>
            <a:ext cx="215999" cy="9144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Shape 308"/>
          <p:cNvSpPr/>
          <p:nvPr/>
        </p:nvSpPr>
        <p:spPr>
          <a:xfrm rot="-5400000">
            <a:off x="4463968" y="1751082"/>
            <a:ext cx="215999" cy="91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Shape 309"/>
          <p:cNvSpPr/>
          <p:nvPr/>
        </p:nvSpPr>
        <p:spPr>
          <a:xfrm>
            <a:off x="8286775" y="0"/>
            <a:ext cx="215999" cy="6858000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Shape 310"/>
          <p:cNvSpPr/>
          <p:nvPr/>
        </p:nvSpPr>
        <p:spPr>
          <a:xfrm>
            <a:off x="8715403" y="0"/>
            <a:ext cx="214313" cy="6858000"/>
          </a:xfrm>
          <a:prstGeom prst="rect">
            <a:avLst/>
          </a:prstGeom>
          <a:solidFill>
            <a:srgbClr val="E36C09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Shape 311"/>
          <p:cNvSpPr/>
          <p:nvPr/>
        </p:nvSpPr>
        <p:spPr>
          <a:xfrm rot="-5400000">
            <a:off x="8715403" y="6429396"/>
            <a:ext cx="215999" cy="21599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Shape 312"/>
          <p:cNvSpPr/>
          <p:nvPr/>
        </p:nvSpPr>
        <p:spPr>
          <a:xfrm rot="-5400000">
            <a:off x="8286775" y="6429396"/>
            <a:ext cx="215999" cy="21599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Shape 313"/>
          <p:cNvSpPr/>
          <p:nvPr/>
        </p:nvSpPr>
        <p:spPr>
          <a:xfrm>
            <a:off x="8501089" y="6429396"/>
            <a:ext cx="215999" cy="215999"/>
          </a:xfrm>
          <a:prstGeom prst="rect">
            <a:avLst/>
          </a:prstGeom>
          <a:solidFill>
            <a:srgbClr val="FABF8E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Shape 314"/>
          <p:cNvSpPr/>
          <p:nvPr/>
        </p:nvSpPr>
        <p:spPr>
          <a:xfrm>
            <a:off x="8928000" y="6429396"/>
            <a:ext cx="215999" cy="215999"/>
          </a:xfrm>
          <a:prstGeom prst="rect">
            <a:avLst/>
          </a:prstGeom>
          <a:solidFill>
            <a:srgbClr val="97480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Shape 316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Shape 317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Shape 319"/>
          <p:cNvSpPr/>
          <p:nvPr/>
        </p:nvSpPr>
        <p:spPr>
          <a:xfrm>
            <a:off x="251520" y="548680"/>
            <a:ext cx="7992887" cy="16561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r>
              <a:rPr lang="ru-RU" sz="2000" b="1" dirty="0" smtClean="0"/>
              <a:t>Выпускники направления подготовки</a:t>
            </a:r>
          </a:p>
          <a:p>
            <a:pPr algn="ctr"/>
            <a:r>
              <a:rPr lang="ru-RU" sz="2000" b="1" dirty="0" smtClean="0"/>
              <a:t> 23.03.03 </a:t>
            </a:r>
            <a:r>
              <a:rPr lang="ru-RU" sz="2000" b="1" dirty="0" smtClean="0">
                <a:sym typeface="Calibri"/>
              </a:rPr>
              <a:t>«</a:t>
            </a:r>
            <a:r>
              <a:rPr lang="ru-RU" sz="2000" b="1" dirty="0" smtClean="0"/>
              <a:t>Эксплуатация транспортно-технологических машин и комплексов</a:t>
            </a:r>
            <a:r>
              <a:rPr lang="ru-RU" sz="2000" b="1" dirty="0" smtClean="0">
                <a:sym typeface="Calibri"/>
              </a:rPr>
              <a:t>»</a:t>
            </a:r>
            <a:r>
              <a:rPr lang="ru-RU" sz="2000" b="1" dirty="0" smtClean="0"/>
              <a:t> </a:t>
            </a:r>
          </a:p>
          <a:p>
            <a:pPr algn="ctr"/>
            <a:r>
              <a:rPr lang="ru-RU" sz="2000" b="1" dirty="0" smtClean="0"/>
              <a:t>могут занимать должности:</a:t>
            </a:r>
          </a:p>
          <a:p>
            <a:pPr algn="ctr"/>
            <a:r>
              <a:rPr lang="ru-RU" sz="2000" dirty="0" smtClean="0"/>
              <a:t>ответственный за безопасность дорожного движения</a:t>
            </a:r>
          </a:p>
        </p:txBody>
      </p:sp>
      <p:sp>
        <p:nvSpPr>
          <p:cNvPr id="323" name="Shape 323"/>
          <p:cNvSpPr/>
          <p:nvPr/>
        </p:nvSpPr>
        <p:spPr>
          <a:xfrm>
            <a:off x="142843" y="142852"/>
            <a:ext cx="8358246" cy="428627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360000" marR="0" lvl="0" indent="-4399" algn="r" rtl="0">
              <a:spcBef>
                <a:spcPts val="0"/>
              </a:spcBef>
              <a:buSzPct val="25000"/>
              <a:buNone/>
            </a:pPr>
            <a:r>
              <a:rPr lang="ru-RU" sz="1800" b="1" dirty="0" smtClean="0">
                <a:solidFill>
                  <a:srgbClr val="A04400"/>
                </a:solidFill>
                <a:latin typeface="Calibri"/>
                <a:ea typeface="Calibri"/>
                <a:cs typeface="Calibri"/>
                <a:sym typeface="Calibri"/>
              </a:rPr>
              <a:t>ТРУДОУСТРОЙСТВО</a:t>
            </a:r>
            <a:endParaRPr lang="ru-RU" sz="1800" b="1" dirty="0">
              <a:solidFill>
                <a:srgbClr val="A04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Shape 324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Shape 325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Shape 326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Picture 6" descr="http://muranka.ru/assets/images/novosti/6/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2288753"/>
            <a:ext cx="2808312" cy="1717751"/>
          </a:xfrm>
          <a:prstGeom prst="rect">
            <a:avLst/>
          </a:prstGeom>
          <a:noFill/>
        </p:spPr>
      </p:pic>
      <p:pic>
        <p:nvPicPr>
          <p:cNvPr id="22" name="Рисунок 21" descr="1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2204864"/>
            <a:ext cx="2746054" cy="2028801"/>
          </a:xfrm>
          <a:prstGeom prst="rect">
            <a:avLst/>
          </a:prstGeom>
        </p:spPr>
      </p:pic>
      <p:pic>
        <p:nvPicPr>
          <p:cNvPr id="23" name="Рисунок 22" descr="18.jpg"/>
          <p:cNvPicPr>
            <a:picLocks noChangeAspect="1"/>
          </p:cNvPicPr>
          <p:nvPr/>
        </p:nvPicPr>
        <p:blipFill>
          <a:blip r:embed="rId5"/>
          <a:srcRect b="4679"/>
          <a:stretch>
            <a:fillRect/>
          </a:stretch>
        </p:blipFill>
        <p:spPr>
          <a:xfrm>
            <a:off x="2699792" y="3789040"/>
            <a:ext cx="2866829" cy="237626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/>
          <p:nvPr/>
        </p:nvSpPr>
        <p:spPr>
          <a:xfrm>
            <a:off x="0" y="2214553"/>
            <a:ext cx="8215337" cy="192882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Shape 304"/>
          <p:cNvSpPr/>
          <p:nvPr/>
        </p:nvSpPr>
        <p:spPr>
          <a:xfrm>
            <a:off x="8928000" y="0"/>
            <a:ext cx="215999" cy="6858000"/>
          </a:xfrm>
          <a:prstGeom prst="rect">
            <a:avLst/>
          </a:prstGeom>
          <a:solidFill>
            <a:srgbClr val="97480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Shape 305"/>
          <p:cNvSpPr/>
          <p:nvPr/>
        </p:nvSpPr>
        <p:spPr>
          <a:xfrm>
            <a:off x="8501089" y="0"/>
            <a:ext cx="215999" cy="6858000"/>
          </a:xfrm>
          <a:prstGeom prst="rect">
            <a:avLst/>
          </a:prstGeom>
          <a:solidFill>
            <a:srgbClr val="FABF8E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Shape 306"/>
          <p:cNvSpPr/>
          <p:nvPr/>
        </p:nvSpPr>
        <p:spPr>
          <a:xfrm rot="-5400000">
            <a:off x="4464000" y="2177999"/>
            <a:ext cx="215999" cy="91440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Shape 307"/>
          <p:cNvSpPr/>
          <p:nvPr/>
        </p:nvSpPr>
        <p:spPr>
          <a:xfrm rot="-5400000">
            <a:off x="4463968" y="1965396"/>
            <a:ext cx="215999" cy="9144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Shape 308"/>
          <p:cNvSpPr/>
          <p:nvPr/>
        </p:nvSpPr>
        <p:spPr>
          <a:xfrm rot="-5400000">
            <a:off x="4463968" y="1751082"/>
            <a:ext cx="215999" cy="91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Shape 309"/>
          <p:cNvSpPr/>
          <p:nvPr/>
        </p:nvSpPr>
        <p:spPr>
          <a:xfrm>
            <a:off x="8286775" y="0"/>
            <a:ext cx="215999" cy="6858000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Shape 310"/>
          <p:cNvSpPr/>
          <p:nvPr/>
        </p:nvSpPr>
        <p:spPr>
          <a:xfrm>
            <a:off x="8715403" y="0"/>
            <a:ext cx="214313" cy="6858000"/>
          </a:xfrm>
          <a:prstGeom prst="rect">
            <a:avLst/>
          </a:prstGeom>
          <a:solidFill>
            <a:srgbClr val="E36C09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Shape 311"/>
          <p:cNvSpPr/>
          <p:nvPr/>
        </p:nvSpPr>
        <p:spPr>
          <a:xfrm rot="-5400000">
            <a:off x="8715403" y="6429396"/>
            <a:ext cx="215999" cy="21599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Shape 312"/>
          <p:cNvSpPr/>
          <p:nvPr/>
        </p:nvSpPr>
        <p:spPr>
          <a:xfrm rot="-5400000">
            <a:off x="8286775" y="6429396"/>
            <a:ext cx="215999" cy="21599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Shape 313"/>
          <p:cNvSpPr/>
          <p:nvPr/>
        </p:nvSpPr>
        <p:spPr>
          <a:xfrm>
            <a:off x="8501089" y="6429396"/>
            <a:ext cx="215999" cy="215999"/>
          </a:xfrm>
          <a:prstGeom prst="rect">
            <a:avLst/>
          </a:prstGeom>
          <a:solidFill>
            <a:srgbClr val="FABF8E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Shape 314"/>
          <p:cNvSpPr/>
          <p:nvPr/>
        </p:nvSpPr>
        <p:spPr>
          <a:xfrm>
            <a:off x="8928000" y="6429396"/>
            <a:ext cx="215999" cy="215999"/>
          </a:xfrm>
          <a:prstGeom prst="rect">
            <a:avLst/>
          </a:prstGeom>
          <a:solidFill>
            <a:srgbClr val="97480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Shape 316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Shape 317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Shape 319"/>
          <p:cNvSpPr/>
          <p:nvPr/>
        </p:nvSpPr>
        <p:spPr>
          <a:xfrm>
            <a:off x="142843" y="2357430"/>
            <a:ext cx="8173573" cy="192882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r>
              <a:rPr lang="ru-RU" sz="1050" b="1" dirty="0" smtClean="0"/>
              <a:t>Выпускники направления подготовки 23.03.03 </a:t>
            </a:r>
            <a:r>
              <a:rPr lang="ru-RU" sz="1050" b="1" dirty="0" smtClean="0">
                <a:sym typeface="Calibri"/>
              </a:rPr>
              <a:t>«</a:t>
            </a:r>
            <a:r>
              <a:rPr lang="ru-RU" sz="1050" b="1" dirty="0" smtClean="0"/>
              <a:t>Эксплуатация транспортно-технологических машин и комплексов</a:t>
            </a:r>
            <a:r>
              <a:rPr lang="ru-RU" sz="1050" b="1" dirty="0" smtClean="0">
                <a:sym typeface="Calibri"/>
              </a:rPr>
              <a:t>»</a:t>
            </a:r>
            <a:r>
              <a:rPr lang="ru-RU" sz="1050" b="1" dirty="0" smtClean="0"/>
              <a:t> могут занимать должности:</a:t>
            </a:r>
            <a:endParaRPr lang="ru-RU" sz="1050" dirty="0" smtClean="0"/>
          </a:p>
          <a:p>
            <a:pPr>
              <a:buFont typeface="Arial" pitchFamily="34" charset="0"/>
              <a:buChar char="•"/>
            </a:pPr>
            <a:r>
              <a:rPr lang="ru-RU" sz="1050" dirty="0" smtClean="0"/>
              <a:t>техник;</a:t>
            </a:r>
            <a:endParaRPr lang="ru-RU" sz="1050" b="1" dirty="0" smtClean="0"/>
          </a:p>
          <a:p>
            <a:pPr>
              <a:buFont typeface="Arial" pitchFamily="34" charset="0"/>
              <a:buChar char="•"/>
            </a:pPr>
            <a:r>
              <a:rPr lang="ru-RU" sz="1050" dirty="0" smtClean="0"/>
              <a:t>инженер;</a:t>
            </a:r>
          </a:p>
          <a:p>
            <a:pPr>
              <a:buFont typeface="Arial" pitchFamily="34" charset="0"/>
              <a:buChar char="•"/>
            </a:pPr>
            <a:r>
              <a:rPr lang="ru-RU" sz="1050" dirty="0" smtClean="0"/>
              <a:t>специалист по технической поддержке и эксплуатации автомобилей;</a:t>
            </a:r>
          </a:p>
          <a:p>
            <a:pPr>
              <a:buFont typeface="Arial" pitchFamily="34" charset="0"/>
              <a:buChar char="•"/>
            </a:pPr>
            <a:r>
              <a:rPr lang="ru-RU" sz="1050" dirty="0" smtClean="0"/>
              <a:t>менеджеры сервисных предприятий по обслуживанию и ремонту и продажам автомобилей</a:t>
            </a:r>
          </a:p>
          <a:p>
            <a:pPr>
              <a:buFont typeface="Arial" pitchFamily="34" charset="0"/>
              <a:buChar char="•"/>
            </a:pPr>
            <a:r>
              <a:rPr lang="ru-RU" sz="1050" dirty="0" smtClean="0"/>
              <a:t>логисты и т.д.</a:t>
            </a:r>
          </a:p>
          <a:p>
            <a:r>
              <a:rPr lang="ru-RU" sz="1050" dirty="0" smtClean="0"/>
              <a:t>Занимаемая должность выпускника профиля подготовки </a:t>
            </a:r>
            <a:r>
              <a:rPr lang="ru-RU" sz="1050" dirty="0" smtClean="0">
                <a:sym typeface="Calibri"/>
              </a:rPr>
              <a:t>23.03.03.01 «Автомобили и автомобильное хозяйство»</a:t>
            </a:r>
            <a:r>
              <a:rPr lang="ru-RU" sz="1050" dirty="0" smtClean="0"/>
              <a:t> предполагает перспективу занятия руководящих должностей (директор предприятия, технический директор, главный инженер, начальник технической службы, начальник службы эксплуатации автомобилей).</a:t>
            </a:r>
            <a:endParaRPr lang="ru-RU" sz="1050" dirty="0"/>
          </a:p>
        </p:txBody>
      </p:sp>
      <p:sp>
        <p:nvSpPr>
          <p:cNvPr id="323" name="Shape 323"/>
          <p:cNvSpPr/>
          <p:nvPr/>
        </p:nvSpPr>
        <p:spPr>
          <a:xfrm>
            <a:off x="142843" y="142852"/>
            <a:ext cx="8358246" cy="428627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360000" marR="0" lvl="0" indent="-4399" algn="r" rtl="0">
              <a:spcBef>
                <a:spcPts val="0"/>
              </a:spcBef>
              <a:buSzPct val="25000"/>
              <a:buNone/>
            </a:pPr>
            <a:r>
              <a:rPr lang="ru-RU" sz="1800" b="1" dirty="0" smtClean="0">
                <a:solidFill>
                  <a:srgbClr val="A04400"/>
                </a:solidFill>
                <a:latin typeface="Calibri"/>
                <a:ea typeface="Calibri"/>
                <a:cs typeface="Calibri"/>
                <a:sym typeface="Calibri"/>
              </a:rPr>
              <a:t>ТРУДОУСТРОЙСТВО</a:t>
            </a:r>
            <a:endParaRPr lang="ru-RU" sz="1800" b="1" dirty="0">
              <a:solidFill>
                <a:srgbClr val="A04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Shape 324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Shape 325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Shape 326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46" name="Picture 2" descr="http://today.kz/static/uploads/media/pages/2012/06/1901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8144" y="692696"/>
            <a:ext cx="2340260" cy="1560173"/>
          </a:xfrm>
          <a:prstGeom prst="rect">
            <a:avLst/>
          </a:prstGeom>
          <a:noFill/>
        </p:spPr>
      </p:pic>
      <p:pic>
        <p:nvPicPr>
          <p:cNvPr id="6148" name="Picture 4" descr="http://www.smaprisson.ipage.am/uploads/posts/weStartDevelopingWww.autoservice.a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3648" y="4149080"/>
            <a:ext cx="5887269" cy="2244907"/>
          </a:xfrm>
          <a:prstGeom prst="rect">
            <a:avLst/>
          </a:prstGeom>
          <a:noFill/>
        </p:spPr>
      </p:pic>
      <p:pic>
        <p:nvPicPr>
          <p:cNvPr id="4098" name="Picture 2" descr="Картинки по запросу работник автосервис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512" y="692696"/>
            <a:ext cx="2304256" cy="1510411"/>
          </a:xfrm>
          <a:prstGeom prst="rect">
            <a:avLst/>
          </a:prstGeom>
          <a:noFill/>
        </p:spPr>
      </p:pic>
      <p:pic>
        <p:nvPicPr>
          <p:cNvPr id="4100" name="Picture 4" descr="Картинки по запросу автомобильный конвейер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59832" y="692696"/>
            <a:ext cx="2304256" cy="153443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 txBox="1">
            <a:spLocks noGrp="1"/>
          </p:cNvSpPr>
          <p:nvPr>
            <p:ph type="body" idx="1"/>
          </p:nvPr>
        </p:nvSpPr>
        <p:spPr>
          <a:xfrm>
            <a:off x="142843" y="642918"/>
            <a:ext cx="8015285" cy="548324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АДРЕС ИНСТИТУТА:</a:t>
            </a:r>
          </a:p>
          <a:p>
            <a:pPr marL="342900" marR="0" lvl="0" indent="-34290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655017, Республика Хакасия, г. Абакан,</a:t>
            </a:r>
          </a:p>
          <a:p>
            <a:pPr marL="342900" marR="0" lvl="0" indent="-34290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ул.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Щетинкина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д. 27</a:t>
            </a:r>
          </a:p>
          <a:p>
            <a:pPr marL="342900" marR="0" lvl="0" indent="-34290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Тел/факс: 8(3902) 22-53-55</a:t>
            </a:r>
          </a:p>
          <a:p>
            <a:pPr marL="342900" marR="0" lvl="0" indent="-34290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8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http://www.khti.ru</a:t>
            </a:r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0000" marR="0" lvl="0" indent="-4399" algn="just" rtl="0">
              <a:spcBef>
                <a:spcPts val="40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Shape 368"/>
          <p:cNvSpPr/>
          <p:nvPr/>
        </p:nvSpPr>
        <p:spPr>
          <a:xfrm>
            <a:off x="8928000" y="0"/>
            <a:ext cx="215999" cy="6858000"/>
          </a:xfrm>
          <a:prstGeom prst="rect">
            <a:avLst/>
          </a:prstGeom>
          <a:solidFill>
            <a:srgbClr val="97480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Shape 369"/>
          <p:cNvSpPr/>
          <p:nvPr/>
        </p:nvSpPr>
        <p:spPr>
          <a:xfrm>
            <a:off x="8501089" y="0"/>
            <a:ext cx="215999" cy="6858000"/>
          </a:xfrm>
          <a:prstGeom prst="rect">
            <a:avLst/>
          </a:prstGeom>
          <a:solidFill>
            <a:srgbClr val="FABF8E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Shape 370"/>
          <p:cNvSpPr/>
          <p:nvPr/>
        </p:nvSpPr>
        <p:spPr>
          <a:xfrm rot="-5400000">
            <a:off x="4464000" y="2177999"/>
            <a:ext cx="215999" cy="91440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Shape 371"/>
          <p:cNvSpPr/>
          <p:nvPr/>
        </p:nvSpPr>
        <p:spPr>
          <a:xfrm rot="-5400000">
            <a:off x="4463968" y="1965396"/>
            <a:ext cx="215999" cy="9144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Shape 372"/>
          <p:cNvSpPr/>
          <p:nvPr/>
        </p:nvSpPr>
        <p:spPr>
          <a:xfrm rot="-5400000">
            <a:off x="4463968" y="1751082"/>
            <a:ext cx="215999" cy="91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Shape 373"/>
          <p:cNvSpPr/>
          <p:nvPr/>
        </p:nvSpPr>
        <p:spPr>
          <a:xfrm>
            <a:off x="8286775" y="0"/>
            <a:ext cx="215999" cy="6858000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Shape 374"/>
          <p:cNvSpPr/>
          <p:nvPr/>
        </p:nvSpPr>
        <p:spPr>
          <a:xfrm>
            <a:off x="8715403" y="0"/>
            <a:ext cx="214313" cy="6858000"/>
          </a:xfrm>
          <a:prstGeom prst="rect">
            <a:avLst/>
          </a:prstGeom>
          <a:solidFill>
            <a:srgbClr val="E36C09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Shape 375"/>
          <p:cNvSpPr/>
          <p:nvPr/>
        </p:nvSpPr>
        <p:spPr>
          <a:xfrm rot="-5400000">
            <a:off x="8715403" y="6429396"/>
            <a:ext cx="215999" cy="21599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Shape 376"/>
          <p:cNvSpPr/>
          <p:nvPr/>
        </p:nvSpPr>
        <p:spPr>
          <a:xfrm rot="-5400000">
            <a:off x="8286775" y="6429396"/>
            <a:ext cx="215999" cy="21599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Shape 377"/>
          <p:cNvSpPr/>
          <p:nvPr/>
        </p:nvSpPr>
        <p:spPr>
          <a:xfrm>
            <a:off x="8501089" y="6429396"/>
            <a:ext cx="215999" cy="215999"/>
          </a:xfrm>
          <a:prstGeom prst="rect">
            <a:avLst/>
          </a:prstGeom>
          <a:solidFill>
            <a:srgbClr val="FABF8E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Shape 378"/>
          <p:cNvSpPr/>
          <p:nvPr/>
        </p:nvSpPr>
        <p:spPr>
          <a:xfrm>
            <a:off x="8928000" y="6429396"/>
            <a:ext cx="215999" cy="215999"/>
          </a:xfrm>
          <a:prstGeom prst="rect">
            <a:avLst/>
          </a:prstGeom>
          <a:solidFill>
            <a:srgbClr val="97480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9" name="Shape 379"/>
          <p:cNvPicPr preferRelativeResize="0"/>
          <p:nvPr/>
        </p:nvPicPr>
        <p:blipFill rotWithShape="1">
          <a:blip r:embed="rId4">
            <a:alphaModFix/>
          </a:blip>
          <a:srcRect b="64679"/>
          <a:stretch/>
        </p:blipFill>
        <p:spPr>
          <a:xfrm rot="10800000" flipH="1">
            <a:off x="142843" y="4310104"/>
            <a:ext cx="8017199" cy="1820981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Shape 380"/>
          <p:cNvSpPr/>
          <p:nvPr/>
        </p:nvSpPr>
        <p:spPr>
          <a:xfrm>
            <a:off x="142843" y="2571743"/>
            <a:ext cx="8072494" cy="17859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ru-RU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АДРЕС ПРИЕМНОЙ КОМИССИИ: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655017, Республика Хакасия, г. Абакан,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ул.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Щетинкина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д. 27,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каб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108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Тел: 8(3902) </a:t>
            </a:r>
            <a:r>
              <a:rPr lang="ru-RU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22-05-02</a:t>
            </a:r>
            <a:endParaRPr lang="ru-RU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e-mail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ru-RU" sz="1800" u="sng" dirty="0" err="1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pk-khti@mail.ru</a:t>
            </a:r>
            <a:endParaRPr lang="ru-RU" sz="1800" u="sng" dirty="0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  <a:hlinkClick r:id="rId5"/>
            </a:endParaRPr>
          </a:p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Shape 381"/>
          <p:cNvSpPr/>
          <p:nvPr/>
        </p:nvSpPr>
        <p:spPr>
          <a:xfrm>
            <a:off x="142843" y="142852"/>
            <a:ext cx="8358246" cy="428627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360000" marR="0" lvl="0" indent="-4399" algn="r" rtl="0">
              <a:spcBef>
                <a:spcPts val="0"/>
              </a:spcBef>
              <a:buSzPct val="25000"/>
              <a:buNone/>
            </a:pPr>
            <a:r>
              <a:rPr lang="ru-RU" sz="1800" b="1" dirty="0" smtClean="0">
                <a:solidFill>
                  <a:srgbClr val="A04400"/>
                </a:solidFill>
                <a:latin typeface="Calibri"/>
                <a:ea typeface="Calibri"/>
                <a:cs typeface="Calibri"/>
                <a:sym typeface="Calibri"/>
              </a:rPr>
              <a:t>КОНТАКТЫ И АДРЕСА</a:t>
            </a:r>
            <a:endParaRPr lang="ru-RU" sz="1800" b="1" dirty="0">
              <a:solidFill>
                <a:srgbClr val="A04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/>
        </p:nvSpPr>
        <p:spPr>
          <a:xfrm>
            <a:off x="8928000" y="0"/>
            <a:ext cx="215999" cy="6858000"/>
          </a:xfrm>
          <a:prstGeom prst="rect">
            <a:avLst/>
          </a:prstGeom>
          <a:solidFill>
            <a:srgbClr val="97480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Shape 111"/>
          <p:cNvSpPr/>
          <p:nvPr/>
        </p:nvSpPr>
        <p:spPr>
          <a:xfrm>
            <a:off x="8501089" y="0"/>
            <a:ext cx="215999" cy="6858000"/>
          </a:xfrm>
          <a:prstGeom prst="rect">
            <a:avLst/>
          </a:prstGeom>
          <a:solidFill>
            <a:srgbClr val="FABF8E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142843" y="642918"/>
            <a:ext cx="8015285" cy="548324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60000" lvl="0" indent="-4399" algn="just">
              <a:spcBef>
                <a:spcPts val="0"/>
              </a:spcBef>
              <a:buClr>
                <a:srgbClr val="A04400"/>
              </a:buClr>
              <a:buSzPct val="25000"/>
              <a:buNone/>
            </a:pPr>
            <a:r>
              <a:rPr lang="ru-RU" sz="1800" dirty="0" smtClean="0"/>
              <a:t>Подготовка выпускников к производственно-технологической деятельности для решения задач, связанных с разработкой и совершенствованием технологических процессов по техническому обслуживанию, сервису, ремонту и другим услугам при эксплуатации автомобильного транспорта и оборудования.</a:t>
            </a:r>
          </a:p>
          <a:p>
            <a:pPr marL="360000" lvl="0" indent="-4399" algn="just">
              <a:spcBef>
                <a:spcPts val="0"/>
              </a:spcBef>
              <a:buClr>
                <a:srgbClr val="A04400"/>
              </a:buClr>
              <a:buSzPct val="25000"/>
              <a:buNone/>
            </a:pPr>
            <a:endParaRPr lang="ru-RU" sz="1800" dirty="0" smtClean="0"/>
          </a:p>
          <a:p>
            <a:pPr marL="360000" lvl="0" indent="-4399" algn="just">
              <a:spcBef>
                <a:spcPts val="0"/>
              </a:spcBef>
              <a:buClr>
                <a:srgbClr val="A04400"/>
              </a:buClr>
              <a:buSzPct val="25000"/>
              <a:buNone/>
            </a:pPr>
            <a:r>
              <a:rPr lang="ru-RU" sz="1800" dirty="0" smtClean="0"/>
              <a:t>Подготовка выпускников к организационно-управленческой деятельности для решения задач, связанных с выбором, обоснованием, принятием и реализацией управленческих решений, с совершенствованием организационно-управленческой структуры предприятий по эксплуатации, хранению, техническому обслуживанию, ремонту и сервису автомобильного транспорта.</a:t>
            </a:r>
            <a:endParaRPr lang="ru-RU"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0000" marR="0" lvl="0" indent="-4399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0000" marR="0" lvl="0" indent="-4399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0000" marR="0" lvl="0" indent="-4399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0000" marR="0" lvl="0" indent="-4399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0000" marR="0" lvl="0" indent="-4399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0000" marR="0" lvl="0" indent="-4399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0000" marR="0" lvl="0" indent="-4399" algn="just" rtl="0">
              <a:spcBef>
                <a:spcPts val="36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Shape 113"/>
          <p:cNvSpPr/>
          <p:nvPr/>
        </p:nvSpPr>
        <p:spPr>
          <a:xfrm rot="-5400000">
            <a:off x="4464000" y="2177999"/>
            <a:ext cx="215999" cy="91440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/>
          <p:nvPr/>
        </p:nvSpPr>
        <p:spPr>
          <a:xfrm rot="-5400000">
            <a:off x="4463968" y="1965396"/>
            <a:ext cx="215999" cy="9144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Shape 115"/>
          <p:cNvSpPr/>
          <p:nvPr/>
        </p:nvSpPr>
        <p:spPr>
          <a:xfrm rot="-5400000">
            <a:off x="4463968" y="1751082"/>
            <a:ext cx="215999" cy="91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Shape 116"/>
          <p:cNvSpPr/>
          <p:nvPr/>
        </p:nvSpPr>
        <p:spPr>
          <a:xfrm>
            <a:off x="8286775" y="0"/>
            <a:ext cx="215999" cy="6858000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Shape 117"/>
          <p:cNvSpPr/>
          <p:nvPr/>
        </p:nvSpPr>
        <p:spPr>
          <a:xfrm>
            <a:off x="8715403" y="0"/>
            <a:ext cx="214313" cy="6858000"/>
          </a:xfrm>
          <a:prstGeom prst="rect">
            <a:avLst/>
          </a:prstGeom>
          <a:solidFill>
            <a:srgbClr val="E36C09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Shape 118"/>
          <p:cNvSpPr/>
          <p:nvPr/>
        </p:nvSpPr>
        <p:spPr>
          <a:xfrm rot="-5400000">
            <a:off x="8715403" y="6429396"/>
            <a:ext cx="215999" cy="21599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Shape 119"/>
          <p:cNvSpPr/>
          <p:nvPr/>
        </p:nvSpPr>
        <p:spPr>
          <a:xfrm rot="-5400000">
            <a:off x="8286775" y="6429396"/>
            <a:ext cx="215999" cy="21599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Shape 120"/>
          <p:cNvSpPr/>
          <p:nvPr/>
        </p:nvSpPr>
        <p:spPr>
          <a:xfrm>
            <a:off x="8501089" y="6429396"/>
            <a:ext cx="215999" cy="215999"/>
          </a:xfrm>
          <a:prstGeom prst="rect">
            <a:avLst/>
          </a:prstGeom>
          <a:solidFill>
            <a:srgbClr val="FABF8E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Shape 121"/>
          <p:cNvSpPr/>
          <p:nvPr/>
        </p:nvSpPr>
        <p:spPr>
          <a:xfrm>
            <a:off x="8928000" y="6429396"/>
            <a:ext cx="215999" cy="215999"/>
          </a:xfrm>
          <a:prstGeom prst="rect">
            <a:avLst/>
          </a:prstGeom>
          <a:solidFill>
            <a:srgbClr val="97480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" name="Shape 122"/>
          <p:cNvPicPr preferRelativeResize="0"/>
          <p:nvPr/>
        </p:nvPicPr>
        <p:blipFill rotWithShape="1">
          <a:blip r:embed="rId3">
            <a:alphaModFix/>
          </a:blip>
          <a:srcRect b="64679"/>
          <a:stretch/>
        </p:blipFill>
        <p:spPr>
          <a:xfrm rot="10800000" flipH="1">
            <a:off x="142843" y="4310104"/>
            <a:ext cx="8017199" cy="1820981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Shape 123"/>
          <p:cNvSpPr/>
          <p:nvPr/>
        </p:nvSpPr>
        <p:spPr>
          <a:xfrm>
            <a:off x="142843" y="142852"/>
            <a:ext cx="8358246" cy="428627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360000" marR="0" lvl="0" indent="-4399" algn="r" rtl="0">
              <a:spcBef>
                <a:spcPts val="0"/>
              </a:spcBef>
              <a:buSzPct val="25000"/>
              <a:buNone/>
            </a:pPr>
            <a:r>
              <a:rPr lang="ru-RU" sz="1800" b="1" i="0" u="none" strike="noStrike" cap="none" dirty="0" smtClean="0">
                <a:solidFill>
                  <a:srgbClr val="A04400"/>
                </a:solidFill>
                <a:latin typeface="Calibri"/>
                <a:ea typeface="Calibri"/>
                <a:cs typeface="Calibri"/>
                <a:sym typeface="Calibri"/>
              </a:rPr>
              <a:t>ЦЕЛЬ ОБРАЗОВАТЕЛЬНОЙ ПРОГРАММЫ</a:t>
            </a:r>
            <a:endParaRPr lang="ru-RU" sz="1800" b="1" i="0" u="none" strike="noStrike" cap="none" dirty="0">
              <a:solidFill>
                <a:srgbClr val="A04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/>
        </p:nvSpPr>
        <p:spPr>
          <a:xfrm>
            <a:off x="8928000" y="0"/>
            <a:ext cx="215999" cy="6858000"/>
          </a:xfrm>
          <a:prstGeom prst="rect">
            <a:avLst/>
          </a:prstGeom>
          <a:solidFill>
            <a:srgbClr val="97480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Shape 131"/>
          <p:cNvSpPr/>
          <p:nvPr/>
        </p:nvSpPr>
        <p:spPr>
          <a:xfrm>
            <a:off x="8501089" y="0"/>
            <a:ext cx="215999" cy="6858000"/>
          </a:xfrm>
          <a:prstGeom prst="rect">
            <a:avLst/>
          </a:prstGeom>
          <a:solidFill>
            <a:srgbClr val="FABF8E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Shape 132"/>
          <p:cNvSpPr/>
          <p:nvPr/>
        </p:nvSpPr>
        <p:spPr>
          <a:xfrm rot="-5400000">
            <a:off x="4464000" y="2177999"/>
            <a:ext cx="215999" cy="91440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Shape 133"/>
          <p:cNvSpPr/>
          <p:nvPr/>
        </p:nvSpPr>
        <p:spPr>
          <a:xfrm rot="-5400000">
            <a:off x="4463968" y="1965396"/>
            <a:ext cx="215999" cy="9144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Shape 134"/>
          <p:cNvSpPr/>
          <p:nvPr/>
        </p:nvSpPr>
        <p:spPr>
          <a:xfrm rot="-5400000">
            <a:off x="4464000" y="1749395"/>
            <a:ext cx="215999" cy="91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Shape 135"/>
          <p:cNvSpPr/>
          <p:nvPr/>
        </p:nvSpPr>
        <p:spPr>
          <a:xfrm>
            <a:off x="8286775" y="0"/>
            <a:ext cx="215999" cy="6858000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Shape 136"/>
          <p:cNvSpPr/>
          <p:nvPr/>
        </p:nvSpPr>
        <p:spPr>
          <a:xfrm>
            <a:off x="8715403" y="0"/>
            <a:ext cx="214313" cy="6858000"/>
          </a:xfrm>
          <a:prstGeom prst="rect">
            <a:avLst/>
          </a:prstGeom>
          <a:solidFill>
            <a:srgbClr val="E36C09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Shape 137"/>
          <p:cNvSpPr/>
          <p:nvPr/>
        </p:nvSpPr>
        <p:spPr>
          <a:xfrm rot="-5400000">
            <a:off x="8715403" y="6429396"/>
            <a:ext cx="215999" cy="21599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Shape 138"/>
          <p:cNvSpPr/>
          <p:nvPr/>
        </p:nvSpPr>
        <p:spPr>
          <a:xfrm rot="-5400000">
            <a:off x="8286775" y="6429396"/>
            <a:ext cx="215999" cy="21599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Shape 139"/>
          <p:cNvSpPr/>
          <p:nvPr/>
        </p:nvSpPr>
        <p:spPr>
          <a:xfrm>
            <a:off x="8501089" y="6429396"/>
            <a:ext cx="215999" cy="215999"/>
          </a:xfrm>
          <a:prstGeom prst="rect">
            <a:avLst/>
          </a:prstGeom>
          <a:solidFill>
            <a:srgbClr val="FABF8E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Shape 140"/>
          <p:cNvSpPr/>
          <p:nvPr/>
        </p:nvSpPr>
        <p:spPr>
          <a:xfrm>
            <a:off x="8928000" y="6429396"/>
            <a:ext cx="215999" cy="215999"/>
          </a:xfrm>
          <a:prstGeom prst="rect">
            <a:avLst/>
          </a:prstGeom>
          <a:solidFill>
            <a:srgbClr val="97480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Shape 141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Shape 142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Shape 143"/>
          <p:cNvSpPr/>
          <p:nvPr/>
        </p:nvSpPr>
        <p:spPr>
          <a:xfrm>
            <a:off x="5357817" y="714356"/>
            <a:ext cx="2857504" cy="1418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ru-RU" sz="11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Зав</a:t>
            </a:r>
            <a:r>
              <a:rPr lang="ru-RU" sz="1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кафедрой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1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«Автомобильный транспорт и машиностроение»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Борисенко Александр Николаевич,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кандидат технических наук , доцент</a:t>
            </a:r>
            <a:b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ru-RU" sz="11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ct val="25000"/>
            </a:pP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г. Абакан, ул. Комарова, 15 (ауд. Б211)</a:t>
            </a:r>
          </a:p>
          <a:p>
            <a:pPr>
              <a:buSzPct val="25000"/>
            </a:pPr>
            <a:endParaRPr lang="en-US" sz="11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ru-RU" sz="11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mail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100" u="sng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khtiaiah@mail.ru</a:t>
            </a:r>
            <a:endParaRPr lang="ru-RU" sz="1100" u="sng" dirty="0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  <a:hlinkClick r:id="rId3"/>
            </a:endParaRPr>
          </a:p>
        </p:txBody>
      </p:sp>
      <p:sp>
        <p:nvSpPr>
          <p:cNvPr id="144" name="Shape 144"/>
          <p:cNvSpPr/>
          <p:nvPr/>
        </p:nvSpPr>
        <p:spPr>
          <a:xfrm>
            <a:off x="142843" y="142852"/>
            <a:ext cx="8358246" cy="428627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360000" marR="0" lvl="0" indent="-4399" algn="r" rtl="0">
              <a:spcBef>
                <a:spcPts val="0"/>
              </a:spcBef>
              <a:buSzPct val="25000"/>
              <a:buNone/>
            </a:pPr>
            <a:r>
              <a:rPr lang="ru-RU" sz="1800" b="1" dirty="0" smtClean="0">
                <a:solidFill>
                  <a:srgbClr val="A04400"/>
                </a:solidFill>
                <a:latin typeface="Calibri"/>
                <a:ea typeface="Calibri"/>
                <a:cs typeface="Calibri"/>
                <a:sym typeface="Calibri"/>
              </a:rPr>
              <a:t>КАДРОВОЕ ОБЕСПЕЧЕНИЕ</a:t>
            </a:r>
            <a:endParaRPr lang="ru-RU" sz="1800" b="1" dirty="0">
              <a:solidFill>
                <a:srgbClr val="A04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Shape 146"/>
          <p:cNvSpPr/>
          <p:nvPr/>
        </p:nvSpPr>
        <p:spPr>
          <a:xfrm>
            <a:off x="1428728" y="714356"/>
            <a:ext cx="4572000" cy="1418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SzPct val="25000"/>
            </a:pPr>
            <a:r>
              <a:rPr lang="ru-RU" sz="1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Декан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ru-RU" sz="11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факультета «Строительство, </a:t>
            </a:r>
          </a:p>
          <a:p>
            <a:pPr lvl="0">
              <a:buSzPct val="25000"/>
            </a:pPr>
            <a:r>
              <a:rPr lang="ru-RU" sz="11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транспорт и машиностроение»</a:t>
            </a:r>
            <a:endParaRPr lang="ru-RU" sz="11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Шибаева Галина Николаевна,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кандидат экономических наук,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профессор</a:t>
            </a:r>
            <a:endParaRPr lang="ru-RU"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ru-RU" sz="11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Абакан, ул. Комарова, 15 (ауд.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Б210)</a:t>
            </a:r>
            <a:endParaRPr lang="ru-RU"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ru-RU" sz="11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ct val="25000"/>
            </a:pPr>
            <a:r>
              <a:rPr lang="ru-RU" sz="11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E-mail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 </a:t>
            </a:r>
            <a:r>
              <a:rPr lang="en-US" sz="1100" u="sng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shibaevagn@mail.ru</a:t>
            </a:r>
            <a:endParaRPr lang="ru-RU" sz="1100" u="sng" dirty="0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  <a:hlinkClick r:id="rId5"/>
            </a:endParaRPr>
          </a:p>
        </p:txBody>
      </p:sp>
      <p:sp>
        <p:nvSpPr>
          <p:cNvPr id="149" name="Shape 149"/>
          <p:cNvSpPr/>
          <p:nvPr/>
        </p:nvSpPr>
        <p:spPr>
          <a:xfrm>
            <a:off x="2627784" y="4725144"/>
            <a:ext cx="1357322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buSzPct val="25000"/>
            </a:pPr>
            <a:r>
              <a:rPr lang="ru-RU" sz="9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Олейников Антон Владимирович,</a:t>
            </a:r>
            <a:r>
              <a:rPr lang="ru-RU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кандидат технических наук, доцент</a:t>
            </a:r>
          </a:p>
        </p:txBody>
      </p:sp>
      <p:sp>
        <p:nvSpPr>
          <p:cNvPr id="150" name="Shape 150"/>
          <p:cNvSpPr/>
          <p:nvPr/>
        </p:nvSpPr>
        <p:spPr>
          <a:xfrm>
            <a:off x="5015449" y="4725144"/>
            <a:ext cx="1428759" cy="78483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buSzPct val="25000"/>
            </a:pPr>
            <a:r>
              <a:rPr lang="ru-RU" sz="9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Немченко Николай Иванович,</a:t>
            </a:r>
          </a:p>
          <a:p>
            <a:pPr lvl="0" algn="ctr">
              <a:buSzPct val="25000"/>
            </a:pPr>
            <a:r>
              <a:rPr lang="ru-RU" sz="9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кандидат технических </a:t>
            </a:r>
            <a:r>
              <a:rPr lang="ru-RU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наук, доцент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9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Shape 154"/>
          <p:cNvSpPr/>
          <p:nvPr/>
        </p:nvSpPr>
        <p:spPr>
          <a:xfrm>
            <a:off x="251521" y="4725144"/>
            <a:ext cx="1656184" cy="10618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buSzPct val="25000"/>
            </a:pPr>
            <a:r>
              <a:rPr lang="ru-RU" sz="900" b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Булакина</a:t>
            </a:r>
            <a:r>
              <a:rPr lang="ru-RU" sz="9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Елена Николаевна, </a:t>
            </a:r>
            <a:r>
              <a:rPr lang="ru-RU" sz="900" dirty="0" smtClean="0"/>
              <a:t>доктор технических наук, профессор, </a:t>
            </a:r>
            <a:r>
              <a:rPr lang="ru-RU" sz="900" dirty="0" err="1" smtClean="0"/>
              <a:t>член-кор</a:t>
            </a:r>
            <a:r>
              <a:rPr lang="ru-RU" sz="900" dirty="0" smtClean="0"/>
              <a:t>. Сибирской академии наук высшей школы (САН ВШ), </a:t>
            </a:r>
            <a:r>
              <a:rPr lang="ru-RU" sz="900" dirty="0" err="1" smtClean="0"/>
              <a:t>член-кор</a:t>
            </a:r>
            <a:r>
              <a:rPr lang="ru-RU" sz="900" dirty="0" smtClean="0"/>
              <a:t>. Российской инженерной академии (РИАН)</a:t>
            </a:r>
            <a:endParaRPr lang="ru-RU"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482" name="Picture 2" descr="&amp;Bcy;&amp;ocy;&amp;rcy;&amp;icy;&amp;scy;&amp;iecy;&amp;ncy;&amp;kcy;&amp;ocy; &amp;Acy;&amp;lcy;&amp;iecy;&amp;kcy;&amp;scy;&amp;acy;&amp;ncy;&amp;dcy;&amp;rcy; &amp;Ncy;&amp;icy;&amp;kcy;&amp;ocy;&amp;lcy;&amp;acy;&amp;iecy;&amp;vcy;&amp;icy;&amp;chcy;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39952" y="692696"/>
            <a:ext cx="1087200" cy="1464791"/>
          </a:xfrm>
          <a:prstGeom prst="rect">
            <a:avLst/>
          </a:prstGeom>
          <a:noFill/>
        </p:spPr>
      </p:pic>
      <p:pic>
        <p:nvPicPr>
          <p:cNvPr id="20484" name="Picture 4" descr="&amp;Bcy;&amp;ucy;&amp;lcy;&amp;acy;&amp;kcy;&amp;icy;&amp;ncy;&amp;acy; &amp;IEcy;&amp;lcy;&amp;iecy;&amp;ncy;&amp;acy; &amp;Ncy;&amp;icy;&amp;kcy;&amp;ocy;&amp;lcy;&amp;acy;&amp;iecy;&amp;vcy;&amp;ncy;&amp;acy;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7544" y="3212976"/>
            <a:ext cx="1042758" cy="1440000"/>
          </a:xfrm>
          <a:prstGeom prst="rect">
            <a:avLst/>
          </a:prstGeom>
          <a:noFill/>
        </p:spPr>
      </p:pic>
      <p:pic>
        <p:nvPicPr>
          <p:cNvPr id="20486" name="Picture 6" descr="&amp;SHcy;&amp;icy;&amp;bcy;&amp;acy;&amp;iecy;&amp;vcy;&amp;acy; &amp;Gcy;&amp;acy;&amp;lcy;&amp;icy;&amp;ncy;&amp;acy; &amp;Ncy;&amp;icy;&amp;kcy;&amp;ocy;&amp;lcy;&amp;acy;&amp;iecy;&amp;vcy;&amp;ncy;&amp;acy;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9512" y="738969"/>
            <a:ext cx="960000" cy="1440000"/>
          </a:xfrm>
          <a:prstGeom prst="rect">
            <a:avLst/>
          </a:prstGeom>
          <a:noFill/>
        </p:spPr>
      </p:pic>
      <p:pic>
        <p:nvPicPr>
          <p:cNvPr id="20488" name="Picture 8" descr="&amp;Ocy;&amp;lcy;&amp;iecy;&amp;jcy;&amp;ncy;&amp;icy;&amp;kcy;&amp;ocy;&amp;vcy; &amp;Acy;&amp;ncy;&amp;tcy;&amp;ocy;&amp;ncy; &amp;Vcy;&amp;lcy;&amp;acy;&amp;dcy;&amp;icy;&amp;mcy;&amp;icy;&amp;rcy;&amp;ocy;&amp;vcy;&amp;icy;&amp;chcy;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699792" y="3212976"/>
            <a:ext cx="1131429" cy="1440000"/>
          </a:xfrm>
          <a:prstGeom prst="rect">
            <a:avLst/>
          </a:prstGeom>
          <a:noFill/>
        </p:spPr>
      </p:pic>
      <p:pic>
        <p:nvPicPr>
          <p:cNvPr id="20490" name="Picture 10" descr="&amp;Ncy;&amp;iecy;&amp;mcy;&amp;chcy;&amp;iecy;&amp;ncy;&amp;kcy;&amp;ocy; &amp;Ncy;&amp;icy;&amp;kcy;&amp;ocy;&amp;lcy;&amp;acy;&amp;jcy; &amp;Icy;&amp;vcy;&amp;acy;&amp;ncy;&amp;ocy;&amp;vcy;&amp;icy;&amp;chcy;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87457" y="3212976"/>
            <a:ext cx="1131429" cy="1440000"/>
          </a:xfrm>
          <a:prstGeom prst="rect">
            <a:avLst/>
          </a:prstGeom>
          <a:noFill/>
        </p:spPr>
      </p:pic>
      <p:pic>
        <p:nvPicPr>
          <p:cNvPr id="20496" name="Picture 16" descr="&amp;Vcy;&amp;ocy;&amp;iecy;&amp;vcy;&amp;ocy;&amp;dcy;&amp;icy;&amp;ncy;&amp;acy; &amp;Mcy;&amp;acy;&amp;rcy;&amp;icy;&amp;ncy;&amp;acy; &amp;Acy;&amp;lcy;&amp;iecy;&amp;kcy;&amp;scy;&amp;acy;&amp;ncy;&amp;dcy;&amp;rcy;&amp;ocy;&amp;vcy;&amp;ncy;&amp;acy;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031673" y="3212976"/>
            <a:ext cx="1131429" cy="1440000"/>
          </a:xfrm>
          <a:prstGeom prst="rect">
            <a:avLst/>
          </a:prstGeom>
          <a:noFill/>
        </p:spPr>
      </p:pic>
      <p:sp>
        <p:nvSpPr>
          <p:cNvPr id="37" name="Shape 150"/>
          <p:cNvSpPr/>
          <p:nvPr/>
        </p:nvSpPr>
        <p:spPr>
          <a:xfrm>
            <a:off x="6887657" y="4797152"/>
            <a:ext cx="1428759" cy="78483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buSzPct val="25000"/>
            </a:pPr>
            <a:r>
              <a:rPr lang="ru-RU" sz="9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Воеводина Марина Александровна,</a:t>
            </a:r>
          </a:p>
          <a:p>
            <a:pPr lvl="0" algn="ctr">
              <a:buSzPct val="25000"/>
            </a:pPr>
            <a:r>
              <a:rPr lang="ru-RU" sz="9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кандидат технических </a:t>
            </a:r>
            <a:r>
              <a:rPr lang="ru-RU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наук, доцент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9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Shape 144"/>
          <p:cNvSpPr/>
          <p:nvPr/>
        </p:nvSpPr>
        <p:spPr>
          <a:xfrm>
            <a:off x="0" y="2492896"/>
            <a:ext cx="8358246" cy="428627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360000" marR="0" lvl="0" indent="-4399" algn="ctr" rtl="0">
              <a:spcBef>
                <a:spcPts val="0"/>
              </a:spcBef>
              <a:buSzPct val="25000"/>
              <a:buNone/>
            </a:pPr>
            <a:r>
              <a:rPr lang="ru-RU" sz="1800" b="1" cap="all" dirty="0" smtClean="0">
                <a:solidFill>
                  <a:srgbClr val="A04400"/>
                </a:solidFill>
                <a:latin typeface="Calibri"/>
                <a:ea typeface="Calibri"/>
                <a:cs typeface="Calibri"/>
                <a:sym typeface="Calibri"/>
              </a:rPr>
              <a:t>Ведущие преподаватели по направлению подготовки</a:t>
            </a:r>
            <a:endParaRPr lang="ru-RU" sz="1800" b="1" cap="all" dirty="0">
              <a:solidFill>
                <a:srgbClr val="A04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Shape 196"/>
          <p:cNvPicPr preferRelativeResize="0"/>
          <p:nvPr/>
        </p:nvPicPr>
        <p:blipFill rotWithShape="1">
          <a:blip r:embed="rId3">
            <a:alphaModFix/>
          </a:blip>
          <a:srcRect b="9990"/>
          <a:stretch/>
        </p:blipFill>
        <p:spPr>
          <a:xfrm>
            <a:off x="5364088" y="4941168"/>
            <a:ext cx="1943051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142843" y="214289"/>
            <a:ext cx="8015285" cy="585791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60000" marR="0" lvl="0" indent="-4399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Материально-техническая база  ХТИ – филиала СФУ 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представляет собой  учебные аудитории для проведения занятий лекционного типа, занятий семинарского типа, лабораторных занятий, курсового проектирования (курсовых работ), а также помещения для самостоятельной работы. </a:t>
            </a:r>
          </a:p>
          <a:p>
            <a:pPr marL="0" marR="0" lvl="0" indent="0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Библиотечный фонд  укомплектован печатными изданиями. Помещения для самостоятельной работы в библиотеке оснащены компьютерной техникой, подключенной к сети «Интернет» и обеспечивающей доступ в электронную информационно-образовательную среду СФУ.</a:t>
            </a: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360000" marR="0" lvl="0" indent="-4399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0000" marR="0" lvl="0" indent="-4399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0000" marR="0" lvl="0" indent="-4399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0000" marR="0" lvl="0" indent="-4399" algn="just" rtl="0">
              <a:spcBef>
                <a:spcPts val="36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Shape 198"/>
          <p:cNvSpPr/>
          <p:nvPr/>
        </p:nvSpPr>
        <p:spPr>
          <a:xfrm>
            <a:off x="214282" y="1714488"/>
            <a:ext cx="8017199" cy="64294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360000" marR="0" lvl="0" indent="-4399" algn="l" rtl="0">
              <a:spcBef>
                <a:spcPts val="0"/>
              </a:spcBef>
              <a:buClr>
                <a:srgbClr val="A04400"/>
              </a:buClr>
              <a:buSzPct val="25000"/>
              <a:buFont typeface="Calibri"/>
              <a:buNone/>
            </a:pPr>
            <a:r>
              <a:rPr lang="ru-RU" sz="1800" b="1">
                <a:solidFill>
                  <a:srgbClr val="A04400"/>
                </a:solidFill>
                <a:latin typeface="Calibri"/>
                <a:ea typeface="Calibri"/>
                <a:cs typeface="Calibri"/>
                <a:sym typeface="Calibri"/>
              </a:rPr>
              <a:t>ХТИ – филиал СФУ обеспечен необходимым комплектом лицензионного программного обеспечения.</a:t>
            </a:r>
          </a:p>
        </p:txBody>
      </p:sp>
      <p:sp>
        <p:nvSpPr>
          <p:cNvPr id="199" name="Shape 199"/>
          <p:cNvSpPr/>
          <p:nvPr/>
        </p:nvSpPr>
        <p:spPr>
          <a:xfrm>
            <a:off x="8928000" y="0"/>
            <a:ext cx="215999" cy="6858000"/>
          </a:xfrm>
          <a:prstGeom prst="rect">
            <a:avLst/>
          </a:prstGeom>
          <a:solidFill>
            <a:srgbClr val="97480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Shape 200"/>
          <p:cNvSpPr/>
          <p:nvPr/>
        </p:nvSpPr>
        <p:spPr>
          <a:xfrm>
            <a:off x="8501089" y="0"/>
            <a:ext cx="215999" cy="6858000"/>
          </a:xfrm>
          <a:prstGeom prst="rect">
            <a:avLst/>
          </a:prstGeom>
          <a:solidFill>
            <a:srgbClr val="FABF8E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Shape 201"/>
          <p:cNvSpPr/>
          <p:nvPr/>
        </p:nvSpPr>
        <p:spPr>
          <a:xfrm rot="-5400000">
            <a:off x="4464000" y="2177999"/>
            <a:ext cx="215999" cy="91440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Shape 202"/>
          <p:cNvSpPr/>
          <p:nvPr/>
        </p:nvSpPr>
        <p:spPr>
          <a:xfrm rot="-5400000">
            <a:off x="4463968" y="1965396"/>
            <a:ext cx="215999" cy="9144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Shape 203"/>
          <p:cNvSpPr/>
          <p:nvPr/>
        </p:nvSpPr>
        <p:spPr>
          <a:xfrm rot="-5400000">
            <a:off x="4463968" y="1751082"/>
            <a:ext cx="215999" cy="91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Shape 204"/>
          <p:cNvSpPr/>
          <p:nvPr/>
        </p:nvSpPr>
        <p:spPr>
          <a:xfrm>
            <a:off x="8286775" y="0"/>
            <a:ext cx="215999" cy="6858000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Shape 205"/>
          <p:cNvSpPr/>
          <p:nvPr/>
        </p:nvSpPr>
        <p:spPr>
          <a:xfrm>
            <a:off x="8715403" y="0"/>
            <a:ext cx="214313" cy="6858000"/>
          </a:xfrm>
          <a:prstGeom prst="rect">
            <a:avLst/>
          </a:prstGeom>
          <a:solidFill>
            <a:srgbClr val="E36C09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Shape 206"/>
          <p:cNvSpPr/>
          <p:nvPr/>
        </p:nvSpPr>
        <p:spPr>
          <a:xfrm rot="-5400000">
            <a:off x="8715403" y="6429396"/>
            <a:ext cx="215999" cy="21599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Shape 207"/>
          <p:cNvSpPr/>
          <p:nvPr/>
        </p:nvSpPr>
        <p:spPr>
          <a:xfrm rot="-5400000">
            <a:off x="8286775" y="6429396"/>
            <a:ext cx="215999" cy="21599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Shape 208"/>
          <p:cNvSpPr/>
          <p:nvPr/>
        </p:nvSpPr>
        <p:spPr>
          <a:xfrm>
            <a:off x="8501089" y="6429396"/>
            <a:ext cx="215999" cy="215999"/>
          </a:xfrm>
          <a:prstGeom prst="rect">
            <a:avLst/>
          </a:prstGeom>
          <a:solidFill>
            <a:srgbClr val="FABF8E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Shape 209"/>
          <p:cNvSpPr/>
          <p:nvPr/>
        </p:nvSpPr>
        <p:spPr>
          <a:xfrm>
            <a:off x="8928000" y="6429396"/>
            <a:ext cx="215999" cy="215999"/>
          </a:xfrm>
          <a:prstGeom prst="rect">
            <a:avLst/>
          </a:prstGeom>
          <a:solidFill>
            <a:srgbClr val="97480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Shape 211"/>
          <p:cNvSpPr/>
          <p:nvPr/>
        </p:nvSpPr>
        <p:spPr>
          <a:xfrm>
            <a:off x="142843" y="142852"/>
            <a:ext cx="8358246" cy="428627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360000" marR="0" lvl="0" indent="-4399" algn="r" rtl="0">
              <a:spcBef>
                <a:spcPts val="0"/>
              </a:spcBef>
              <a:buSzPct val="25000"/>
              <a:buNone/>
            </a:pPr>
            <a:r>
              <a:rPr lang="ru-RU" sz="1800" b="1" dirty="0" smtClean="0">
                <a:solidFill>
                  <a:srgbClr val="A04400"/>
                </a:solidFill>
                <a:latin typeface="Calibri"/>
                <a:ea typeface="Calibri"/>
                <a:cs typeface="Calibri"/>
                <a:sym typeface="Calibri"/>
              </a:rPr>
              <a:t>МАТЕРИАЛЬНО-ТЕХНИЧЕСКОЕ ОБЕСПЕЧЕНИЕ</a:t>
            </a:r>
            <a:endParaRPr lang="ru-RU" sz="1800" b="1" dirty="0">
              <a:solidFill>
                <a:srgbClr val="A04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2" name="Shape 212"/>
          <p:cNvPicPr preferRelativeResize="0"/>
          <p:nvPr/>
        </p:nvPicPr>
        <p:blipFill rotWithShape="1">
          <a:blip r:embed="rId4">
            <a:alphaModFix/>
          </a:blip>
          <a:srcRect t="19367" r="2286"/>
          <a:stretch/>
        </p:blipFill>
        <p:spPr>
          <a:xfrm>
            <a:off x="971600" y="3501008"/>
            <a:ext cx="2357453" cy="12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85" name="Picture 1" descr="\\Irbis\Public\Aiah\17-17 Материалы по маркетингу образовательной деятельности\Web кафедра\Фотографии\S5000784.JPG"/>
          <p:cNvPicPr>
            <a:picLocks noChangeAspect="1" noChangeArrowheads="1"/>
          </p:cNvPicPr>
          <p:nvPr/>
        </p:nvPicPr>
        <p:blipFill>
          <a:blip r:embed="rId5"/>
          <a:srcRect r="3751" b="9990"/>
          <a:stretch>
            <a:fillRect/>
          </a:stretch>
        </p:blipFill>
        <p:spPr bwMode="auto">
          <a:xfrm>
            <a:off x="3563888" y="3501008"/>
            <a:ext cx="2520280" cy="1296144"/>
          </a:xfrm>
          <a:prstGeom prst="rect">
            <a:avLst/>
          </a:prstGeom>
          <a:noFill/>
        </p:spPr>
      </p:pic>
      <p:pic>
        <p:nvPicPr>
          <p:cNvPr id="16386" name="Picture 2" descr="\\Irbis\Public\Aiah\17-17 Материалы по маркетингу образовательной деятельности\Web кафедра\Фотографии\S5000780.JPG"/>
          <p:cNvPicPr>
            <a:picLocks noChangeAspect="1" noChangeArrowheads="1"/>
          </p:cNvPicPr>
          <p:nvPr/>
        </p:nvPicPr>
        <p:blipFill>
          <a:blip r:embed="rId6"/>
          <a:srcRect r="2489" b="9990"/>
          <a:stretch>
            <a:fillRect/>
          </a:stretch>
        </p:blipFill>
        <p:spPr bwMode="auto">
          <a:xfrm>
            <a:off x="6228184" y="3501008"/>
            <a:ext cx="1872208" cy="1296144"/>
          </a:xfrm>
          <a:prstGeom prst="rect">
            <a:avLst/>
          </a:prstGeom>
          <a:noFill/>
        </p:spPr>
      </p:pic>
      <p:pic>
        <p:nvPicPr>
          <p:cNvPr id="16388" name="Picture 4" descr="&amp;KHcy;&amp;acy;&amp;kcy;&amp;acy;&amp;scy;&amp;scy;&amp;kcy;&amp;icy;&amp;jcy; &amp;tcy;&amp;iecy;&amp;khcy;&amp;ncy;&amp;icy;&amp;chcy;&amp;iecy;&amp;scy;&amp;kcy;&amp;icy;&amp;jcy; &amp;icy;&amp;ncy;&amp;scy;&amp;tcy;&amp;icy;&amp;tcy;&amp;ucy;&amp;tcy;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63688" y="4869160"/>
            <a:ext cx="3303895" cy="1440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142843" y="214289"/>
            <a:ext cx="8015285" cy="585791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60000" marR="0" lvl="0" indent="-4399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ru-RU" sz="18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ru-RU" sz="1800" dirty="0" smtClean="0"/>
          </a:p>
          <a:p>
            <a:pPr marL="0" marR="0" lvl="0" indent="0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ru-RU" sz="18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>
              <a:spcBef>
                <a:spcPts val="360"/>
              </a:spcBef>
              <a:buSzPct val="25000"/>
              <a:buNone/>
            </a:pPr>
            <a:r>
              <a:rPr lang="ru-RU" sz="1800" dirty="0" smtClean="0"/>
              <a:t>Станции технического обслуживания автомобилей</a:t>
            </a:r>
          </a:p>
          <a:p>
            <a:pPr marL="0" marR="0" lvl="0" indent="0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ru-RU" sz="1800" dirty="0" smtClean="0"/>
          </a:p>
          <a:p>
            <a:pPr marL="0" marR="0" lvl="0" indent="0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ru-RU" sz="1800" dirty="0" smtClean="0"/>
          </a:p>
          <a:p>
            <a:pPr marL="0" marR="0" lvl="0" indent="0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ru-RU" sz="1800" dirty="0" smtClean="0"/>
          </a:p>
          <a:p>
            <a:pPr marL="0" marR="0" lvl="0" indent="0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800" dirty="0" smtClean="0"/>
              <a:t>	</a:t>
            </a:r>
          </a:p>
          <a:p>
            <a:pPr marL="0" marR="0" lvl="0" indent="0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800" dirty="0" smtClean="0"/>
              <a:t>				</a:t>
            </a:r>
            <a:endParaRPr lang="ru-RU" sz="18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ru-RU"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0000" marR="0" lvl="0" indent="-4399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0000" marR="0" lvl="0" indent="-4399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0000" marR="0" lvl="0" indent="-4399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0000" marR="0" lvl="0" indent="-4399" algn="just" rtl="0">
              <a:spcBef>
                <a:spcPts val="36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Shape 198"/>
          <p:cNvSpPr/>
          <p:nvPr/>
        </p:nvSpPr>
        <p:spPr>
          <a:xfrm>
            <a:off x="179513" y="620688"/>
            <a:ext cx="8064896" cy="79208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360000" marR="0" lvl="0" indent="-4399" algn="ctr" rtl="0">
              <a:spcBef>
                <a:spcPts val="0"/>
              </a:spcBef>
              <a:buClr>
                <a:srgbClr val="A04400"/>
              </a:buClr>
              <a:buSzPct val="25000"/>
              <a:buFont typeface="Calibri"/>
              <a:buNone/>
            </a:pPr>
            <a:r>
              <a:rPr lang="ru-RU" sz="1800" b="1" dirty="0" smtClean="0">
                <a:solidFill>
                  <a:srgbClr val="A04400"/>
                </a:solidFill>
                <a:latin typeface="Calibri"/>
                <a:ea typeface="Calibri"/>
                <a:cs typeface="Calibri"/>
                <a:sym typeface="Calibri"/>
              </a:rPr>
              <a:t>Практические навыки студенты получают непосредственно на предприятиях автотранспортного комплекса Республики Хакасия, Республики Тыва, Красноярского края.</a:t>
            </a:r>
            <a:endParaRPr lang="ru-RU" sz="1800" b="1" dirty="0">
              <a:solidFill>
                <a:srgbClr val="A04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Shape 199"/>
          <p:cNvSpPr/>
          <p:nvPr/>
        </p:nvSpPr>
        <p:spPr>
          <a:xfrm>
            <a:off x="8928000" y="0"/>
            <a:ext cx="215999" cy="6858000"/>
          </a:xfrm>
          <a:prstGeom prst="rect">
            <a:avLst/>
          </a:prstGeom>
          <a:solidFill>
            <a:srgbClr val="97480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Shape 200"/>
          <p:cNvSpPr/>
          <p:nvPr/>
        </p:nvSpPr>
        <p:spPr>
          <a:xfrm>
            <a:off x="8501089" y="0"/>
            <a:ext cx="215999" cy="6858000"/>
          </a:xfrm>
          <a:prstGeom prst="rect">
            <a:avLst/>
          </a:prstGeom>
          <a:solidFill>
            <a:srgbClr val="FABF8E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Shape 201"/>
          <p:cNvSpPr/>
          <p:nvPr/>
        </p:nvSpPr>
        <p:spPr>
          <a:xfrm rot="-5400000">
            <a:off x="4464000" y="2177999"/>
            <a:ext cx="215999" cy="91440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Shape 202"/>
          <p:cNvSpPr/>
          <p:nvPr/>
        </p:nvSpPr>
        <p:spPr>
          <a:xfrm rot="-5400000">
            <a:off x="4463968" y="1965396"/>
            <a:ext cx="215999" cy="9144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Shape 203"/>
          <p:cNvSpPr/>
          <p:nvPr/>
        </p:nvSpPr>
        <p:spPr>
          <a:xfrm rot="-5400000">
            <a:off x="4463968" y="1751082"/>
            <a:ext cx="215999" cy="91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Shape 204"/>
          <p:cNvSpPr/>
          <p:nvPr/>
        </p:nvSpPr>
        <p:spPr>
          <a:xfrm>
            <a:off x="8286775" y="0"/>
            <a:ext cx="215999" cy="6858000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Shape 205"/>
          <p:cNvSpPr/>
          <p:nvPr/>
        </p:nvSpPr>
        <p:spPr>
          <a:xfrm>
            <a:off x="8715403" y="0"/>
            <a:ext cx="214313" cy="6858000"/>
          </a:xfrm>
          <a:prstGeom prst="rect">
            <a:avLst/>
          </a:prstGeom>
          <a:solidFill>
            <a:srgbClr val="E36C09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Shape 206"/>
          <p:cNvSpPr/>
          <p:nvPr/>
        </p:nvSpPr>
        <p:spPr>
          <a:xfrm rot="-5400000">
            <a:off x="8715403" y="6429396"/>
            <a:ext cx="215999" cy="21599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Shape 207"/>
          <p:cNvSpPr/>
          <p:nvPr/>
        </p:nvSpPr>
        <p:spPr>
          <a:xfrm rot="-5400000">
            <a:off x="8286775" y="6429396"/>
            <a:ext cx="215999" cy="21599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Shape 208"/>
          <p:cNvSpPr/>
          <p:nvPr/>
        </p:nvSpPr>
        <p:spPr>
          <a:xfrm>
            <a:off x="8501089" y="6429396"/>
            <a:ext cx="215999" cy="215999"/>
          </a:xfrm>
          <a:prstGeom prst="rect">
            <a:avLst/>
          </a:prstGeom>
          <a:solidFill>
            <a:srgbClr val="FABF8E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Shape 209"/>
          <p:cNvSpPr/>
          <p:nvPr/>
        </p:nvSpPr>
        <p:spPr>
          <a:xfrm>
            <a:off x="8928000" y="6429396"/>
            <a:ext cx="215999" cy="215999"/>
          </a:xfrm>
          <a:prstGeom prst="rect">
            <a:avLst/>
          </a:prstGeom>
          <a:solidFill>
            <a:srgbClr val="97480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Shape 211"/>
          <p:cNvSpPr/>
          <p:nvPr/>
        </p:nvSpPr>
        <p:spPr>
          <a:xfrm>
            <a:off x="142843" y="142852"/>
            <a:ext cx="8358246" cy="428627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360000" marR="0" lvl="0" indent="-4399" algn="r" rtl="0">
              <a:spcBef>
                <a:spcPts val="0"/>
              </a:spcBef>
              <a:buSzPct val="25000"/>
              <a:buNone/>
            </a:pPr>
            <a:r>
              <a:rPr lang="ru-RU" sz="1800" b="1" dirty="0" smtClean="0">
                <a:solidFill>
                  <a:srgbClr val="A04400"/>
                </a:solidFill>
                <a:latin typeface="Calibri"/>
                <a:ea typeface="Calibri"/>
                <a:cs typeface="Calibri"/>
                <a:sym typeface="Calibri"/>
              </a:rPr>
              <a:t>МАТЕРИАЛЬНО-ТЕХНИЧЕСКОЕ ОБЕСПЕЧЕНИЕ</a:t>
            </a:r>
            <a:endParaRPr lang="ru-RU" sz="1800" b="1" dirty="0">
              <a:solidFill>
                <a:srgbClr val="A04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Рисунок 20" descr="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916832"/>
            <a:ext cx="3384375" cy="2037393"/>
          </a:xfrm>
          <a:prstGeom prst="rect">
            <a:avLst/>
          </a:prstGeom>
        </p:spPr>
      </p:pic>
      <p:pic>
        <p:nvPicPr>
          <p:cNvPr id="23" name="Рисунок 22" descr="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5" y="4077072"/>
            <a:ext cx="3443479" cy="1980000"/>
          </a:xfrm>
          <a:prstGeom prst="rect">
            <a:avLst/>
          </a:prstGeom>
        </p:spPr>
      </p:pic>
      <p:pic>
        <p:nvPicPr>
          <p:cNvPr id="24" name="Рисунок 23" descr="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984" y="1901607"/>
            <a:ext cx="3412867" cy="2067233"/>
          </a:xfrm>
          <a:prstGeom prst="rect">
            <a:avLst/>
          </a:prstGeom>
        </p:spPr>
      </p:pic>
      <p:pic>
        <p:nvPicPr>
          <p:cNvPr id="25" name="Рисунок 24" descr="5.jpg"/>
          <p:cNvPicPr>
            <a:picLocks noChangeAspect="1"/>
          </p:cNvPicPr>
          <p:nvPr/>
        </p:nvPicPr>
        <p:blipFill>
          <a:blip r:embed="rId6"/>
          <a:srcRect t="15951"/>
          <a:stretch>
            <a:fillRect/>
          </a:stretch>
        </p:blipFill>
        <p:spPr>
          <a:xfrm>
            <a:off x="4355976" y="4077072"/>
            <a:ext cx="3658430" cy="196916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142843" y="214289"/>
            <a:ext cx="8015285" cy="585791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60000" marR="0" lvl="0" indent="-4399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ru-RU" sz="18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ru-RU" sz="1800" dirty="0" smtClean="0"/>
          </a:p>
          <a:p>
            <a:pPr marL="0" marR="0" lvl="0" indent="0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ru-RU" sz="18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>
              <a:spcBef>
                <a:spcPts val="360"/>
              </a:spcBef>
              <a:buSzPct val="25000"/>
              <a:buNone/>
            </a:pPr>
            <a:r>
              <a:rPr lang="ru-RU" sz="1800" dirty="0" smtClean="0"/>
              <a:t>Официальные представители заводов - изготовителей </a:t>
            </a:r>
          </a:p>
          <a:p>
            <a:pPr marL="0" marR="0" lvl="0" indent="0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ru-RU" sz="1800" dirty="0" smtClean="0"/>
          </a:p>
          <a:p>
            <a:pPr marL="0" marR="0" lvl="0" indent="0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ru-RU" sz="1800" dirty="0" smtClean="0"/>
          </a:p>
          <a:p>
            <a:pPr marL="0" marR="0" lvl="0" indent="0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ru-RU" sz="1800" dirty="0" smtClean="0"/>
          </a:p>
          <a:p>
            <a:pPr marL="0" marR="0" lvl="0" indent="0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800" dirty="0" smtClean="0"/>
              <a:t>	</a:t>
            </a:r>
          </a:p>
          <a:p>
            <a:pPr marL="0" marR="0" lvl="0" indent="0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800" dirty="0" smtClean="0"/>
              <a:t>				</a:t>
            </a:r>
            <a:endParaRPr lang="ru-RU" sz="18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ru-RU"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0000" marR="0" lvl="0" indent="-4399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0000" marR="0" lvl="0" indent="-4399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0000" marR="0" lvl="0" indent="-4399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0000" marR="0" lvl="0" indent="-4399" algn="just" rtl="0">
              <a:spcBef>
                <a:spcPts val="36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Shape 198"/>
          <p:cNvSpPr/>
          <p:nvPr/>
        </p:nvSpPr>
        <p:spPr>
          <a:xfrm>
            <a:off x="179513" y="620688"/>
            <a:ext cx="8064896" cy="79208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360000" marR="0" lvl="0" indent="-4399" algn="ctr" rtl="0">
              <a:spcBef>
                <a:spcPts val="0"/>
              </a:spcBef>
              <a:buClr>
                <a:srgbClr val="A04400"/>
              </a:buClr>
              <a:buSzPct val="25000"/>
              <a:buFont typeface="Calibri"/>
              <a:buNone/>
            </a:pPr>
            <a:r>
              <a:rPr lang="ru-RU" sz="1800" b="1" dirty="0" smtClean="0">
                <a:solidFill>
                  <a:srgbClr val="A04400"/>
                </a:solidFill>
                <a:latin typeface="Calibri"/>
                <a:ea typeface="Calibri"/>
                <a:cs typeface="Calibri"/>
                <a:sym typeface="Calibri"/>
              </a:rPr>
              <a:t>Практические навыки студенты получают непосредственно на предприятиях автотранспортного комплекса Республики Хакасия, Республики Тыва, Красноярского края.</a:t>
            </a:r>
            <a:endParaRPr lang="ru-RU" sz="1800" b="1" dirty="0">
              <a:solidFill>
                <a:srgbClr val="A04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Shape 199"/>
          <p:cNvSpPr/>
          <p:nvPr/>
        </p:nvSpPr>
        <p:spPr>
          <a:xfrm>
            <a:off x="8928000" y="0"/>
            <a:ext cx="215999" cy="6858000"/>
          </a:xfrm>
          <a:prstGeom prst="rect">
            <a:avLst/>
          </a:prstGeom>
          <a:solidFill>
            <a:srgbClr val="97480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Shape 200"/>
          <p:cNvSpPr/>
          <p:nvPr/>
        </p:nvSpPr>
        <p:spPr>
          <a:xfrm>
            <a:off x="8501089" y="0"/>
            <a:ext cx="215999" cy="6858000"/>
          </a:xfrm>
          <a:prstGeom prst="rect">
            <a:avLst/>
          </a:prstGeom>
          <a:solidFill>
            <a:srgbClr val="FABF8E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Shape 201"/>
          <p:cNvSpPr/>
          <p:nvPr/>
        </p:nvSpPr>
        <p:spPr>
          <a:xfrm rot="-5400000">
            <a:off x="4464000" y="2177999"/>
            <a:ext cx="215999" cy="91440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Shape 202"/>
          <p:cNvSpPr/>
          <p:nvPr/>
        </p:nvSpPr>
        <p:spPr>
          <a:xfrm rot="-5400000">
            <a:off x="4463968" y="1965396"/>
            <a:ext cx="215999" cy="9144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Shape 203"/>
          <p:cNvSpPr/>
          <p:nvPr/>
        </p:nvSpPr>
        <p:spPr>
          <a:xfrm rot="-5400000">
            <a:off x="4463968" y="1751082"/>
            <a:ext cx="215999" cy="91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Shape 204"/>
          <p:cNvSpPr/>
          <p:nvPr/>
        </p:nvSpPr>
        <p:spPr>
          <a:xfrm>
            <a:off x="8286775" y="0"/>
            <a:ext cx="215999" cy="6858000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Shape 205"/>
          <p:cNvSpPr/>
          <p:nvPr/>
        </p:nvSpPr>
        <p:spPr>
          <a:xfrm>
            <a:off x="8715403" y="0"/>
            <a:ext cx="214313" cy="6858000"/>
          </a:xfrm>
          <a:prstGeom prst="rect">
            <a:avLst/>
          </a:prstGeom>
          <a:solidFill>
            <a:srgbClr val="E36C09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Shape 206"/>
          <p:cNvSpPr/>
          <p:nvPr/>
        </p:nvSpPr>
        <p:spPr>
          <a:xfrm rot="-5400000">
            <a:off x="8715403" y="6429396"/>
            <a:ext cx="215999" cy="21599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Shape 207"/>
          <p:cNvSpPr/>
          <p:nvPr/>
        </p:nvSpPr>
        <p:spPr>
          <a:xfrm rot="-5400000">
            <a:off x="8286775" y="6429396"/>
            <a:ext cx="215999" cy="21599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Shape 208"/>
          <p:cNvSpPr/>
          <p:nvPr/>
        </p:nvSpPr>
        <p:spPr>
          <a:xfrm>
            <a:off x="8501089" y="6429396"/>
            <a:ext cx="215999" cy="215999"/>
          </a:xfrm>
          <a:prstGeom prst="rect">
            <a:avLst/>
          </a:prstGeom>
          <a:solidFill>
            <a:srgbClr val="FABF8E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Shape 209"/>
          <p:cNvSpPr/>
          <p:nvPr/>
        </p:nvSpPr>
        <p:spPr>
          <a:xfrm>
            <a:off x="8928000" y="6429396"/>
            <a:ext cx="215999" cy="215999"/>
          </a:xfrm>
          <a:prstGeom prst="rect">
            <a:avLst/>
          </a:prstGeom>
          <a:solidFill>
            <a:srgbClr val="97480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Shape 211"/>
          <p:cNvSpPr/>
          <p:nvPr/>
        </p:nvSpPr>
        <p:spPr>
          <a:xfrm>
            <a:off x="142843" y="142852"/>
            <a:ext cx="8358246" cy="428627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360000" marR="0" lvl="0" indent="-4399" algn="r" rtl="0">
              <a:spcBef>
                <a:spcPts val="0"/>
              </a:spcBef>
              <a:buSzPct val="25000"/>
              <a:buNone/>
            </a:pPr>
            <a:r>
              <a:rPr lang="ru-RU" sz="1800" b="1" dirty="0" smtClean="0">
                <a:solidFill>
                  <a:srgbClr val="A04400"/>
                </a:solidFill>
                <a:latin typeface="Calibri"/>
                <a:ea typeface="Calibri"/>
                <a:cs typeface="Calibri"/>
                <a:sym typeface="Calibri"/>
              </a:rPr>
              <a:t>МАТЕРИАЛЬНО-ТЕХНИЧЕСКОЕ ОБЕСПЕЧЕНИЕ</a:t>
            </a:r>
            <a:endParaRPr lang="ru-RU" sz="1800" b="1" dirty="0">
              <a:solidFill>
                <a:srgbClr val="A04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Рисунок 19" descr="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844824"/>
            <a:ext cx="2442857" cy="1800000"/>
          </a:xfrm>
          <a:prstGeom prst="rect">
            <a:avLst/>
          </a:prstGeom>
        </p:spPr>
      </p:pic>
      <p:pic>
        <p:nvPicPr>
          <p:cNvPr id="22" name="Рисунок 21" descr="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1844824"/>
            <a:ext cx="2438400" cy="1828800"/>
          </a:xfrm>
          <a:prstGeom prst="rect">
            <a:avLst/>
          </a:prstGeom>
        </p:spPr>
      </p:pic>
      <p:pic>
        <p:nvPicPr>
          <p:cNvPr id="26" name="Рисунок 25" descr="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096" y="1844824"/>
            <a:ext cx="2702639" cy="1800000"/>
          </a:xfrm>
          <a:prstGeom prst="rect">
            <a:avLst/>
          </a:prstGeom>
        </p:spPr>
      </p:pic>
      <p:pic>
        <p:nvPicPr>
          <p:cNvPr id="27" name="Рисунок 26" descr="9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3933056"/>
            <a:ext cx="4104455" cy="2309320"/>
          </a:xfrm>
          <a:prstGeom prst="rect">
            <a:avLst/>
          </a:prstGeom>
        </p:spPr>
      </p:pic>
      <p:pic>
        <p:nvPicPr>
          <p:cNvPr id="28" name="Рисунок 27" descr="10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3933056"/>
            <a:ext cx="3620659" cy="230405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142843" y="214289"/>
            <a:ext cx="8015285" cy="585791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60000" marR="0" lvl="0" indent="-4399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ru-RU" sz="18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ru-RU" sz="1800" dirty="0" smtClean="0"/>
          </a:p>
          <a:p>
            <a:pPr marL="0" marR="0" lvl="0" indent="0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ru-RU" sz="18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>
              <a:spcBef>
                <a:spcPts val="360"/>
              </a:spcBef>
              <a:buSzPct val="25000"/>
              <a:buNone/>
            </a:pPr>
            <a:r>
              <a:rPr lang="ru-RU" sz="1800" dirty="0" smtClean="0"/>
              <a:t>Транспортные компании, автотранспортные цеха предприятий</a:t>
            </a:r>
          </a:p>
          <a:p>
            <a:pPr marL="0" lvl="0" indent="0" algn="ctr">
              <a:spcBef>
                <a:spcPts val="360"/>
              </a:spcBef>
              <a:buSzPct val="25000"/>
              <a:buNone/>
            </a:pPr>
            <a:r>
              <a:rPr lang="ru-RU" sz="1800" dirty="0" smtClean="0"/>
              <a:t> </a:t>
            </a:r>
          </a:p>
          <a:p>
            <a:pPr marL="0" marR="0" lvl="0" indent="0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ru-RU" sz="1800" dirty="0" smtClean="0"/>
          </a:p>
          <a:p>
            <a:pPr marL="0" marR="0" lvl="0" indent="0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ru-RU" sz="1800" dirty="0" smtClean="0"/>
          </a:p>
          <a:p>
            <a:pPr marL="0" marR="0" lvl="0" indent="0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ru-RU" sz="1800" dirty="0" smtClean="0"/>
          </a:p>
          <a:p>
            <a:pPr marL="0" marR="0" lvl="0" indent="0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800" dirty="0" smtClean="0"/>
              <a:t>	</a:t>
            </a:r>
          </a:p>
          <a:p>
            <a:pPr marL="0" marR="0" lvl="0" indent="0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800" dirty="0" smtClean="0"/>
              <a:t>				</a:t>
            </a:r>
            <a:endParaRPr lang="ru-RU" sz="18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ru-RU"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0000" marR="0" lvl="0" indent="-4399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0000" marR="0" lvl="0" indent="-4399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0000" marR="0" lvl="0" indent="-4399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0000" marR="0" lvl="0" indent="-4399" algn="just" rtl="0">
              <a:spcBef>
                <a:spcPts val="36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Shape 198"/>
          <p:cNvSpPr/>
          <p:nvPr/>
        </p:nvSpPr>
        <p:spPr>
          <a:xfrm>
            <a:off x="179513" y="620688"/>
            <a:ext cx="8064896" cy="79208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360000" marR="0" lvl="0" indent="-4399" algn="ctr" rtl="0">
              <a:spcBef>
                <a:spcPts val="0"/>
              </a:spcBef>
              <a:buClr>
                <a:srgbClr val="A04400"/>
              </a:buClr>
              <a:buSzPct val="25000"/>
              <a:buFont typeface="Calibri"/>
              <a:buNone/>
            </a:pPr>
            <a:r>
              <a:rPr lang="ru-RU" sz="1800" b="1" dirty="0" smtClean="0">
                <a:solidFill>
                  <a:srgbClr val="A04400"/>
                </a:solidFill>
                <a:latin typeface="Calibri"/>
                <a:ea typeface="Calibri"/>
                <a:cs typeface="Calibri"/>
                <a:sym typeface="Calibri"/>
              </a:rPr>
              <a:t>Практические навыки студенты получают непосредственно на предприятиях автотранспортного комплекса Республики Хакасия, Республики Тыва, Красноярского края.</a:t>
            </a:r>
            <a:endParaRPr lang="ru-RU" sz="1800" b="1" dirty="0">
              <a:solidFill>
                <a:srgbClr val="A04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Shape 199"/>
          <p:cNvSpPr/>
          <p:nvPr/>
        </p:nvSpPr>
        <p:spPr>
          <a:xfrm>
            <a:off x="8928000" y="0"/>
            <a:ext cx="215999" cy="6858000"/>
          </a:xfrm>
          <a:prstGeom prst="rect">
            <a:avLst/>
          </a:prstGeom>
          <a:solidFill>
            <a:srgbClr val="97480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Shape 200"/>
          <p:cNvSpPr/>
          <p:nvPr/>
        </p:nvSpPr>
        <p:spPr>
          <a:xfrm>
            <a:off x="8501089" y="0"/>
            <a:ext cx="215999" cy="6858000"/>
          </a:xfrm>
          <a:prstGeom prst="rect">
            <a:avLst/>
          </a:prstGeom>
          <a:solidFill>
            <a:srgbClr val="FABF8E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Shape 201"/>
          <p:cNvSpPr/>
          <p:nvPr/>
        </p:nvSpPr>
        <p:spPr>
          <a:xfrm rot="-5400000">
            <a:off x="4464000" y="2177999"/>
            <a:ext cx="215999" cy="91440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Shape 202"/>
          <p:cNvSpPr/>
          <p:nvPr/>
        </p:nvSpPr>
        <p:spPr>
          <a:xfrm rot="-5400000">
            <a:off x="4463968" y="1965396"/>
            <a:ext cx="215999" cy="9144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Shape 203"/>
          <p:cNvSpPr/>
          <p:nvPr/>
        </p:nvSpPr>
        <p:spPr>
          <a:xfrm rot="-5400000">
            <a:off x="4463968" y="1751082"/>
            <a:ext cx="215999" cy="91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Shape 204"/>
          <p:cNvSpPr/>
          <p:nvPr/>
        </p:nvSpPr>
        <p:spPr>
          <a:xfrm>
            <a:off x="8286775" y="0"/>
            <a:ext cx="215999" cy="6858000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Shape 205"/>
          <p:cNvSpPr/>
          <p:nvPr/>
        </p:nvSpPr>
        <p:spPr>
          <a:xfrm>
            <a:off x="8715403" y="0"/>
            <a:ext cx="214313" cy="6858000"/>
          </a:xfrm>
          <a:prstGeom prst="rect">
            <a:avLst/>
          </a:prstGeom>
          <a:solidFill>
            <a:srgbClr val="E36C09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Shape 206"/>
          <p:cNvSpPr/>
          <p:nvPr/>
        </p:nvSpPr>
        <p:spPr>
          <a:xfrm rot="-5400000">
            <a:off x="8715403" y="6429396"/>
            <a:ext cx="215999" cy="21599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Shape 207"/>
          <p:cNvSpPr/>
          <p:nvPr/>
        </p:nvSpPr>
        <p:spPr>
          <a:xfrm rot="-5400000">
            <a:off x="8286775" y="6429396"/>
            <a:ext cx="215999" cy="21599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Shape 208"/>
          <p:cNvSpPr/>
          <p:nvPr/>
        </p:nvSpPr>
        <p:spPr>
          <a:xfrm>
            <a:off x="8501089" y="6429396"/>
            <a:ext cx="215999" cy="215999"/>
          </a:xfrm>
          <a:prstGeom prst="rect">
            <a:avLst/>
          </a:prstGeom>
          <a:solidFill>
            <a:srgbClr val="FABF8E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Shape 209"/>
          <p:cNvSpPr/>
          <p:nvPr/>
        </p:nvSpPr>
        <p:spPr>
          <a:xfrm>
            <a:off x="8928000" y="6429396"/>
            <a:ext cx="215999" cy="215999"/>
          </a:xfrm>
          <a:prstGeom prst="rect">
            <a:avLst/>
          </a:prstGeom>
          <a:solidFill>
            <a:srgbClr val="97480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Shape 211"/>
          <p:cNvSpPr/>
          <p:nvPr/>
        </p:nvSpPr>
        <p:spPr>
          <a:xfrm>
            <a:off x="142843" y="142852"/>
            <a:ext cx="8358246" cy="428627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360000" marR="0" lvl="0" indent="-4399" algn="r" rtl="0">
              <a:spcBef>
                <a:spcPts val="0"/>
              </a:spcBef>
              <a:buSzPct val="25000"/>
              <a:buNone/>
            </a:pPr>
            <a:r>
              <a:rPr lang="ru-RU" sz="1800" b="1" dirty="0" smtClean="0">
                <a:solidFill>
                  <a:srgbClr val="A04400"/>
                </a:solidFill>
                <a:latin typeface="Calibri"/>
                <a:ea typeface="Calibri"/>
                <a:cs typeface="Calibri"/>
                <a:sym typeface="Calibri"/>
              </a:rPr>
              <a:t>МАТЕРИАЛЬНО-ТЕХНИЧЕСКОЕ ОБЕСПЕЧЕНИЕ</a:t>
            </a:r>
            <a:endParaRPr lang="ru-RU" sz="1800" b="1" dirty="0">
              <a:solidFill>
                <a:srgbClr val="A04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Рисунок 20" descr="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844824"/>
            <a:ext cx="2710843" cy="1800000"/>
          </a:xfrm>
          <a:prstGeom prst="rect">
            <a:avLst/>
          </a:prstGeom>
        </p:spPr>
      </p:pic>
      <p:pic>
        <p:nvPicPr>
          <p:cNvPr id="23" name="Рисунок 22" descr="12.jpg"/>
          <p:cNvPicPr>
            <a:picLocks noChangeAspect="1"/>
          </p:cNvPicPr>
          <p:nvPr/>
        </p:nvPicPr>
        <p:blipFill>
          <a:blip r:embed="rId4"/>
          <a:srcRect l="3569" r="1188" b="23540"/>
          <a:stretch>
            <a:fillRect/>
          </a:stretch>
        </p:blipFill>
        <p:spPr>
          <a:xfrm>
            <a:off x="4572000" y="1916832"/>
            <a:ext cx="3559476" cy="1800000"/>
          </a:xfrm>
          <a:prstGeom prst="rect">
            <a:avLst/>
          </a:prstGeom>
        </p:spPr>
      </p:pic>
      <p:pic>
        <p:nvPicPr>
          <p:cNvPr id="24" name="Рисунок 23" descr="1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4365104"/>
            <a:ext cx="2825316" cy="1800000"/>
          </a:xfrm>
          <a:prstGeom prst="rect">
            <a:avLst/>
          </a:prstGeom>
        </p:spPr>
      </p:pic>
      <p:pic>
        <p:nvPicPr>
          <p:cNvPr id="30" name="Рисунок 29" descr="1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7984" y="4365104"/>
            <a:ext cx="3695015" cy="1800000"/>
          </a:xfrm>
          <a:prstGeom prst="rect">
            <a:avLst/>
          </a:prstGeom>
        </p:spPr>
      </p:pic>
      <p:pic>
        <p:nvPicPr>
          <p:cNvPr id="25" name="Рисунок 24" descr="14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3768" y="3068960"/>
            <a:ext cx="2402503" cy="1800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/>
        </p:nvSpPr>
        <p:spPr>
          <a:xfrm>
            <a:off x="8928000" y="0"/>
            <a:ext cx="215999" cy="6858000"/>
          </a:xfrm>
          <a:prstGeom prst="rect">
            <a:avLst/>
          </a:prstGeom>
          <a:solidFill>
            <a:srgbClr val="97480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Shape 244"/>
          <p:cNvSpPr/>
          <p:nvPr/>
        </p:nvSpPr>
        <p:spPr>
          <a:xfrm>
            <a:off x="8501089" y="0"/>
            <a:ext cx="215999" cy="6858000"/>
          </a:xfrm>
          <a:prstGeom prst="rect">
            <a:avLst/>
          </a:prstGeom>
          <a:solidFill>
            <a:srgbClr val="FABF8E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Shape 245"/>
          <p:cNvSpPr/>
          <p:nvPr/>
        </p:nvSpPr>
        <p:spPr>
          <a:xfrm rot="-5400000">
            <a:off x="4464000" y="2177999"/>
            <a:ext cx="215999" cy="91440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Shape 246"/>
          <p:cNvSpPr/>
          <p:nvPr/>
        </p:nvSpPr>
        <p:spPr>
          <a:xfrm rot="-5400000">
            <a:off x="4463968" y="1965396"/>
            <a:ext cx="215999" cy="9144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Shape 247"/>
          <p:cNvSpPr/>
          <p:nvPr/>
        </p:nvSpPr>
        <p:spPr>
          <a:xfrm rot="-5400000">
            <a:off x="4463968" y="1751082"/>
            <a:ext cx="215999" cy="91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Shape 248"/>
          <p:cNvSpPr/>
          <p:nvPr/>
        </p:nvSpPr>
        <p:spPr>
          <a:xfrm>
            <a:off x="8286775" y="0"/>
            <a:ext cx="215999" cy="6858000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Shape 249"/>
          <p:cNvSpPr/>
          <p:nvPr/>
        </p:nvSpPr>
        <p:spPr>
          <a:xfrm>
            <a:off x="8715403" y="0"/>
            <a:ext cx="214313" cy="6858000"/>
          </a:xfrm>
          <a:prstGeom prst="rect">
            <a:avLst/>
          </a:prstGeom>
          <a:solidFill>
            <a:srgbClr val="E36C09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Shape 250"/>
          <p:cNvSpPr/>
          <p:nvPr/>
        </p:nvSpPr>
        <p:spPr>
          <a:xfrm rot="-5400000">
            <a:off x="8715403" y="6429396"/>
            <a:ext cx="215999" cy="21599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Shape 251"/>
          <p:cNvSpPr/>
          <p:nvPr/>
        </p:nvSpPr>
        <p:spPr>
          <a:xfrm rot="-5400000">
            <a:off x="8286775" y="6429396"/>
            <a:ext cx="215999" cy="21599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Shape 252"/>
          <p:cNvSpPr/>
          <p:nvPr/>
        </p:nvSpPr>
        <p:spPr>
          <a:xfrm>
            <a:off x="8501089" y="6429396"/>
            <a:ext cx="215999" cy="215999"/>
          </a:xfrm>
          <a:prstGeom prst="rect">
            <a:avLst/>
          </a:prstGeom>
          <a:solidFill>
            <a:srgbClr val="FABF8E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Shape 253"/>
          <p:cNvSpPr/>
          <p:nvPr/>
        </p:nvSpPr>
        <p:spPr>
          <a:xfrm>
            <a:off x="8928000" y="6429396"/>
            <a:ext cx="215999" cy="215999"/>
          </a:xfrm>
          <a:prstGeom prst="rect">
            <a:avLst/>
          </a:prstGeom>
          <a:solidFill>
            <a:srgbClr val="97480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Shape 254"/>
          <p:cNvSpPr/>
          <p:nvPr/>
        </p:nvSpPr>
        <p:spPr>
          <a:xfrm>
            <a:off x="142843" y="142852"/>
            <a:ext cx="8358246" cy="428627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360000" marR="0" lvl="0" indent="-4399" algn="r" rtl="0">
              <a:spcBef>
                <a:spcPts val="0"/>
              </a:spcBef>
              <a:buSzPct val="25000"/>
              <a:buNone/>
            </a:pPr>
            <a:r>
              <a:rPr lang="ru-RU" sz="1800" b="1" cap="all" dirty="0" smtClean="0">
                <a:solidFill>
                  <a:srgbClr val="A04400"/>
                </a:solidFill>
                <a:latin typeface="Calibri"/>
                <a:ea typeface="Calibri"/>
                <a:cs typeface="Calibri"/>
                <a:sym typeface="Calibri"/>
              </a:rPr>
              <a:t>УСПЕХИ СТУДЕНТОВ в научной деятельности</a:t>
            </a:r>
            <a:endParaRPr lang="ru-RU" sz="1800" b="1" cap="all" dirty="0">
              <a:solidFill>
                <a:srgbClr val="A04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142843" y="642918"/>
            <a:ext cx="4786345" cy="564360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60000" marR="0" lvl="0" indent="-4399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595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 2014 год</a:t>
            </a:r>
          </a:p>
          <a:p>
            <a:r>
              <a:rPr lang="ru-RU" sz="1200" dirty="0" err="1" smtClean="0"/>
              <a:t>Обеднин</a:t>
            </a:r>
            <a:r>
              <a:rPr lang="ru-RU" sz="1200" dirty="0" smtClean="0"/>
              <a:t> А.Н. Диплом за 1 место Республиканского конкурса научно – исследовательских работ студентов образовательных организаций высшего образования в 2014 году.</a:t>
            </a:r>
          </a:p>
          <a:p>
            <a:r>
              <a:rPr lang="ru-RU" sz="1200" dirty="0" smtClean="0"/>
              <a:t> Харькова О.В.. Диплом за 1 место во втором (региональном) туре смотра-конкурса выпускных квалификационных работ (дипломных проектов) по специальности «Автомобили и автомобильное хозяйство» в номинации «Исследование надежности».</a:t>
            </a:r>
          </a:p>
          <a:p>
            <a:r>
              <a:rPr lang="ru-RU" sz="1200" dirty="0" err="1" smtClean="0"/>
              <a:t>Пушнов</a:t>
            </a:r>
            <a:r>
              <a:rPr lang="ru-RU" sz="1200" dirty="0" smtClean="0"/>
              <a:t> А.А. Диплом за 2 место во втором (региональном) туре смотра-конкурса выпускных квалификационных работ (дипломных проектов) по специальности «Автомобили и автомобильное хозяйство» в номинации «Управление и организация производственных процессов».</a:t>
            </a:r>
          </a:p>
          <a:p>
            <a:pPr lvl="0" algn="ctr">
              <a:buNone/>
            </a:pPr>
            <a:r>
              <a:rPr lang="ru-RU" sz="1595" dirty="0" smtClean="0"/>
              <a:t>За 2015 год</a:t>
            </a:r>
          </a:p>
          <a:p>
            <a:pPr algn="just"/>
            <a:r>
              <a:rPr lang="ru-RU" sz="1200" dirty="0" smtClean="0"/>
              <a:t>Колобов Д.А. Диплом за 2 место во втором (региональном) туре смотра-конкурса выпускных квалификационных работ (дипломных проектов) по направлению подготовки «Эксплуатация транспортно-технологических машин и комплексов» в номинации «Проектирование АТП».</a:t>
            </a:r>
          </a:p>
          <a:p>
            <a:pPr algn="just"/>
            <a:r>
              <a:rPr lang="ru-RU" sz="1200" dirty="0" smtClean="0"/>
              <a:t>Дмитриев Н.В. Диплом за 2 место во втором (региональном) туре смотра-конкурса выпускных квалификационных работ (дипломных проектов) по специальности «Автомобили и автомобильное хозяйство» в номинации «Модернизация транспортных цехов предприятий»</a:t>
            </a:r>
          </a:p>
          <a:p>
            <a:pPr lvl="0" algn="just">
              <a:buNone/>
            </a:pPr>
            <a:r>
              <a:rPr lang="ru-RU" sz="1595" dirty="0" smtClean="0"/>
              <a:t>…и многие другие.</a:t>
            </a:r>
          </a:p>
          <a:p>
            <a:pPr>
              <a:buNone/>
            </a:pPr>
            <a:endParaRPr lang="ru-RU" sz="1595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4248" y="908720"/>
            <a:ext cx="1455705" cy="2113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8104" y="548680"/>
            <a:ext cx="1468902" cy="21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04248" y="3356992"/>
            <a:ext cx="1474937" cy="21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Диплом 3 тура конкурса ДП Россия Харькова 2014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36096" y="3140968"/>
            <a:ext cx="1438895" cy="2113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/>
        </p:nvSpPr>
        <p:spPr>
          <a:xfrm>
            <a:off x="8928000" y="0"/>
            <a:ext cx="215999" cy="6858000"/>
          </a:xfrm>
          <a:prstGeom prst="rect">
            <a:avLst/>
          </a:prstGeom>
          <a:solidFill>
            <a:srgbClr val="97480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Shape 244"/>
          <p:cNvSpPr/>
          <p:nvPr/>
        </p:nvSpPr>
        <p:spPr>
          <a:xfrm>
            <a:off x="8501089" y="0"/>
            <a:ext cx="215999" cy="6858000"/>
          </a:xfrm>
          <a:prstGeom prst="rect">
            <a:avLst/>
          </a:prstGeom>
          <a:solidFill>
            <a:srgbClr val="FABF8E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Shape 245"/>
          <p:cNvSpPr/>
          <p:nvPr/>
        </p:nvSpPr>
        <p:spPr>
          <a:xfrm rot="-5400000">
            <a:off x="4464000" y="2177999"/>
            <a:ext cx="215999" cy="91440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Shape 246"/>
          <p:cNvSpPr/>
          <p:nvPr/>
        </p:nvSpPr>
        <p:spPr>
          <a:xfrm rot="-5400000">
            <a:off x="4463968" y="1965396"/>
            <a:ext cx="215999" cy="9144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Shape 247"/>
          <p:cNvSpPr/>
          <p:nvPr/>
        </p:nvSpPr>
        <p:spPr>
          <a:xfrm rot="-5400000">
            <a:off x="4463968" y="1751082"/>
            <a:ext cx="215999" cy="91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Shape 248"/>
          <p:cNvSpPr/>
          <p:nvPr/>
        </p:nvSpPr>
        <p:spPr>
          <a:xfrm>
            <a:off x="8286775" y="0"/>
            <a:ext cx="215999" cy="6858000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Shape 249"/>
          <p:cNvSpPr/>
          <p:nvPr/>
        </p:nvSpPr>
        <p:spPr>
          <a:xfrm>
            <a:off x="8715403" y="0"/>
            <a:ext cx="214313" cy="6858000"/>
          </a:xfrm>
          <a:prstGeom prst="rect">
            <a:avLst/>
          </a:prstGeom>
          <a:solidFill>
            <a:srgbClr val="E36C09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Shape 250"/>
          <p:cNvSpPr/>
          <p:nvPr/>
        </p:nvSpPr>
        <p:spPr>
          <a:xfrm rot="-5400000">
            <a:off x="8715403" y="6429396"/>
            <a:ext cx="215999" cy="21599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Shape 251"/>
          <p:cNvSpPr/>
          <p:nvPr/>
        </p:nvSpPr>
        <p:spPr>
          <a:xfrm rot="-5400000">
            <a:off x="8286775" y="6429396"/>
            <a:ext cx="215999" cy="21599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Shape 252"/>
          <p:cNvSpPr/>
          <p:nvPr/>
        </p:nvSpPr>
        <p:spPr>
          <a:xfrm>
            <a:off x="8501089" y="6429396"/>
            <a:ext cx="215999" cy="215999"/>
          </a:xfrm>
          <a:prstGeom prst="rect">
            <a:avLst/>
          </a:prstGeom>
          <a:solidFill>
            <a:srgbClr val="FABF8E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Shape 253"/>
          <p:cNvSpPr/>
          <p:nvPr/>
        </p:nvSpPr>
        <p:spPr>
          <a:xfrm>
            <a:off x="8928000" y="6429396"/>
            <a:ext cx="215999" cy="215999"/>
          </a:xfrm>
          <a:prstGeom prst="rect">
            <a:avLst/>
          </a:prstGeom>
          <a:solidFill>
            <a:srgbClr val="97480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Shape 254"/>
          <p:cNvSpPr/>
          <p:nvPr/>
        </p:nvSpPr>
        <p:spPr>
          <a:xfrm>
            <a:off x="142843" y="142852"/>
            <a:ext cx="8358246" cy="428627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360000" marR="0" lvl="0" indent="-4399" algn="r" rtl="0">
              <a:spcBef>
                <a:spcPts val="0"/>
              </a:spcBef>
              <a:buSzPct val="25000"/>
              <a:buNone/>
            </a:pPr>
            <a:r>
              <a:rPr lang="ru-RU" sz="1800" b="1" cap="all" dirty="0" smtClean="0">
                <a:solidFill>
                  <a:srgbClr val="A04400"/>
                </a:solidFill>
                <a:latin typeface="Calibri"/>
                <a:ea typeface="Calibri"/>
                <a:cs typeface="Calibri"/>
                <a:sym typeface="Calibri"/>
              </a:rPr>
              <a:t>УСПЕХИ СТУДЕНТОВ в научной деятельности</a:t>
            </a:r>
            <a:endParaRPr lang="ru-RU" sz="1800" b="1" cap="all" dirty="0">
              <a:solidFill>
                <a:srgbClr val="A04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142843" y="642918"/>
            <a:ext cx="8029557" cy="564360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60000" marR="0" lvl="0" indent="-4399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595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 2016 год</a:t>
            </a:r>
          </a:p>
          <a:p>
            <a:pPr algn="ctr">
              <a:buNone/>
            </a:pPr>
            <a:r>
              <a:rPr lang="ru-RU" sz="1600" dirty="0" smtClean="0"/>
              <a:t>Автомобиль, работающий на водороде</a:t>
            </a:r>
          </a:p>
          <a:p>
            <a:pPr algn="ctr">
              <a:buNone/>
            </a:pPr>
            <a:endParaRPr lang="ru-RU" sz="1600" dirty="0" smtClean="0"/>
          </a:p>
          <a:p>
            <a:pPr algn="ctr">
              <a:buNone/>
            </a:pPr>
            <a:endParaRPr lang="ru-RU" sz="1600" dirty="0" smtClean="0"/>
          </a:p>
          <a:p>
            <a:pPr algn="ctr">
              <a:buNone/>
            </a:pPr>
            <a:endParaRPr lang="ru-RU" sz="1600" dirty="0" smtClean="0"/>
          </a:p>
          <a:p>
            <a:pPr algn="ctr">
              <a:buNone/>
            </a:pPr>
            <a:endParaRPr lang="ru-RU" sz="1600" dirty="0" smtClean="0"/>
          </a:p>
          <a:p>
            <a:pPr algn="ctr">
              <a:buNone/>
            </a:pPr>
            <a:endParaRPr lang="ru-RU" sz="1600" dirty="0" smtClean="0"/>
          </a:p>
          <a:p>
            <a:pPr algn="ctr">
              <a:buNone/>
            </a:pPr>
            <a:endParaRPr lang="ru-RU" sz="1600" dirty="0" smtClean="0"/>
          </a:p>
          <a:p>
            <a:pPr algn="ctr">
              <a:buNone/>
            </a:pPr>
            <a:endParaRPr lang="ru-RU" sz="1600" dirty="0" smtClean="0"/>
          </a:p>
          <a:p>
            <a:pPr algn="ctr">
              <a:buNone/>
            </a:pPr>
            <a:r>
              <a:rPr lang="ru-RU" sz="1600" dirty="0" smtClean="0"/>
              <a:t>Мотоцикл с 4-хтактным двигателем водяного охлаждения</a:t>
            </a:r>
          </a:p>
          <a:p>
            <a:pPr>
              <a:buNone/>
            </a:pPr>
            <a:endParaRPr lang="ru-RU" sz="1595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Рисунок 18" descr="P107013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340768"/>
            <a:ext cx="2496000" cy="1872000"/>
          </a:xfrm>
          <a:prstGeom prst="rect">
            <a:avLst/>
          </a:prstGeom>
        </p:spPr>
      </p:pic>
      <p:pic>
        <p:nvPicPr>
          <p:cNvPr id="20" name="Рисунок 19" descr="P107015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8" y="1340768"/>
            <a:ext cx="2496000" cy="1872000"/>
          </a:xfrm>
          <a:prstGeom prst="rect">
            <a:avLst/>
          </a:prstGeom>
        </p:spPr>
      </p:pic>
      <p:pic>
        <p:nvPicPr>
          <p:cNvPr id="22" name="Рисунок 21" descr="P107016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136" y="1340768"/>
            <a:ext cx="2496000" cy="1872000"/>
          </a:xfrm>
          <a:prstGeom prst="rect">
            <a:avLst/>
          </a:prstGeom>
        </p:spPr>
      </p:pic>
      <p:pic>
        <p:nvPicPr>
          <p:cNvPr id="23" name="Рисунок 22" descr="P107013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52" y="4149080"/>
            <a:ext cx="2400000" cy="1800000"/>
          </a:xfrm>
          <a:prstGeom prst="rect">
            <a:avLst/>
          </a:prstGeom>
        </p:spPr>
      </p:pic>
      <p:pic>
        <p:nvPicPr>
          <p:cNvPr id="24" name="Рисунок 23" descr="P107014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5856" y="4149080"/>
            <a:ext cx="2400000" cy="1800000"/>
          </a:xfrm>
          <a:prstGeom prst="rect">
            <a:avLst/>
          </a:prstGeom>
        </p:spPr>
      </p:pic>
      <p:pic>
        <p:nvPicPr>
          <p:cNvPr id="25" name="Рисунок 24" descr="P107014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8144" y="4149080"/>
            <a:ext cx="2400000" cy="1800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579</Words>
  <Application>Microsoft Office PowerPoint</Application>
  <PresentationFormat>Экран (4:3)</PresentationFormat>
  <Paragraphs>173</Paragraphs>
  <Slides>16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Tahoma</vt:lpstr>
      <vt:lpstr>Batang</vt:lpstr>
      <vt:lpstr>Тема Office</vt:lpstr>
      <vt:lpstr>ХАКАССКИЙ ТЕХНИЧЕСКИЙ ИНСТИТУТ–  ФИЛИАЛ ФГАОУ ВО  «СИБИРСКИЙ ФЕДЕРАЛЬНЫЙ УНИВЕРСИТЕТ»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ХАКАССКИЙ ТЕХНИЧЕСКИЙ ИНСТИТУТ–  ФИЛИАЛ ФГАОУ ВО  «СИБИРСКИЙ ФЕДЕРАЛЬНЫЙ УНИВЕРСИТЕТ»</dc:title>
  <dc:creator>Кафедра Автомобилей и Автомобильного Хозяйства</dc:creator>
  <cp:lastModifiedBy>aiah</cp:lastModifiedBy>
  <cp:revision>43</cp:revision>
  <dcterms:modified xsi:type="dcterms:W3CDTF">2018-05-31T03:18:08Z</dcterms:modified>
</cp:coreProperties>
</file>