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96" r:id="rId5"/>
    <p:sldId id="297" r:id="rId6"/>
    <p:sldId id="298" r:id="rId7"/>
    <p:sldId id="282" r:id="rId8"/>
    <p:sldId id="28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9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Autofit/>
          </a:bodyPr>
          <a:lstStyle/>
          <a:p>
            <a:r>
              <a:rPr lang="ru-RU" sz="4800" dirty="0" smtClean="0"/>
              <a:t>Уважаемые читатели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63284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управления в строительстве».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Представленный материал содержит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библиографических описаний документов.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Хронологический охват обзора с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2005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по 2017 год.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ХТИ-филиала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СФУ, в корпусе «Б» по адресу: ул. Комарова, 15 (2 этаж), аудитория № 202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3970784" cy="6048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65.291</a:t>
            </a:r>
            <a:endParaRPr lang="ru-RU" dirty="0" smtClean="0"/>
          </a:p>
          <a:p>
            <a:r>
              <a:rPr lang="ru-RU" dirty="0" smtClean="0"/>
              <a:t>Д 45</a:t>
            </a:r>
          </a:p>
          <a:p>
            <a:r>
              <a:rPr lang="ru-RU" dirty="0" err="1" smtClean="0"/>
              <a:t>Дикман</a:t>
            </a:r>
            <a:r>
              <a:rPr lang="ru-RU" dirty="0" smtClean="0"/>
              <a:t>  Л. Г.  Организация </a:t>
            </a:r>
            <a:r>
              <a:rPr lang="ru-RU" dirty="0" smtClean="0"/>
              <a:t>строительного производства : учебник.; рекомендовано УМО вузов РФ / Л. Г. </a:t>
            </a:r>
            <a:r>
              <a:rPr lang="ru-RU" dirty="0" err="1" smtClean="0"/>
              <a:t>Дикман</a:t>
            </a:r>
            <a:r>
              <a:rPr lang="ru-RU" dirty="0" smtClean="0"/>
              <a:t>. - 6-е изд. - М. : АСВ, 2009. - 608 с.</a:t>
            </a:r>
          </a:p>
          <a:p>
            <a:r>
              <a:rPr lang="ru-RU" dirty="0" smtClean="0"/>
              <a:t>Аннотация</a:t>
            </a:r>
            <a:r>
              <a:rPr lang="ru-RU" dirty="0" smtClean="0"/>
              <a:t>: Изложены основные положения организации и управления строительным производством с учетом изменений правовых положений и организационных структур строительных предприятий в условиях становления рыночных отношений.</a:t>
            </a:r>
          </a:p>
          <a:p>
            <a:r>
              <a:rPr lang="ru-RU" dirty="0" smtClean="0"/>
              <a:t> </a:t>
            </a:r>
            <a:r>
              <a:rPr lang="ru-RU" dirty="0" smtClean="0"/>
              <a:t>Экземпляры</a:t>
            </a:r>
            <a:r>
              <a:rPr lang="ru-RU" dirty="0" smtClean="0"/>
              <a:t>: всего:12 - </a:t>
            </a:r>
            <a:r>
              <a:rPr lang="ru-RU" dirty="0" err="1" smtClean="0"/>
              <a:t>аб</a:t>
            </a:r>
            <a:r>
              <a:rPr lang="ru-RU" dirty="0" smtClean="0"/>
              <a:t>.(10), </a:t>
            </a:r>
            <a:r>
              <a:rPr lang="ru-RU" dirty="0" err="1" smtClean="0"/>
              <a:t>Чз</a:t>
            </a:r>
            <a:r>
              <a:rPr lang="ru-RU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219" name="Picture 3" descr="C:\Users\bibl2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28083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976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38.6я73</a:t>
            </a:r>
          </a:p>
          <a:p>
            <a:r>
              <a:rPr lang="ru-RU" dirty="0" smtClean="0"/>
              <a:t>К 43</a:t>
            </a:r>
          </a:p>
          <a:p>
            <a:r>
              <a:rPr lang="ru-RU" dirty="0" err="1" smtClean="0"/>
              <a:t>Кирнев</a:t>
            </a:r>
            <a:r>
              <a:rPr lang="ru-RU" dirty="0" smtClean="0"/>
              <a:t>  А. Д.  Организация </a:t>
            </a:r>
            <a:r>
              <a:rPr lang="ru-RU" dirty="0" smtClean="0"/>
              <a:t>в строительстве. Курсовое и дипломное проектирование : учебное пособие / А. Д. </a:t>
            </a:r>
            <a:r>
              <a:rPr lang="ru-RU" dirty="0" err="1" smtClean="0"/>
              <a:t>Кирнев</a:t>
            </a:r>
            <a:r>
              <a:rPr lang="ru-RU" dirty="0" smtClean="0"/>
              <a:t>. - 2-е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СПб. : Лань, 2012. - 528 с. </a:t>
            </a:r>
          </a:p>
          <a:p>
            <a:r>
              <a:rPr lang="ru-RU" dirty="0" smtClean="0"/>
              <a:t>Аннотация</a:t>
            </a:r>
            <a:r>
              <a:rPr lang="ru-RU" dirty="0" smtClean="0"/>
              <a:t>: Излагается методика выполнения курсового или дипломного проектов по организации в строительстве, которая определяет состав, содержание и их последовательность.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Экземпляры: всего:12 - </a:t>
            </a:r>
            <a:r>
              <a:rPr lang="ru-RU" dirty="0" err="1" smtClean="0"/>
              <a:t>аб</a:t>
            </a:r>
            <a:r>
              <a:rPr lang="ru-RU" dirty="0" smtClean="0"/>
              <a:t>.(11), </a:t>
            </a:r>
            <a:r>
              <a:rPr lang="ru-RU" dirty="0" err="1" smtClean="0"/>
              <a:t>Чз</a:t>
            </a:r>
            <a:r>
              <a:rPr lang="ru-RU" dirty="0" smtClean="0"/>
              <a:t> №2(1)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3" name="Picture 3" descr="C:\Users\bibl2\Desktop\1005767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0500"/>
            <a:ext cx="4176464" cy="611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28803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648"/>
            <a:ext cx="4114800" cy="604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65.291.8-21я73</a:t>
            </a:r>
          </a:p>
          <a:p>
            <a:r>
              <a:rPr lang="ru-RU" dirty="0" smtClean="0"/>
              <a:t>К 88</a:t>
            </a:r>
          </a:p>
          <a:p>
            <a:r>
              <a:rPr lang="ru-RU" dirty="0" smtClean="0"/>
              <a:t>Кудрявцев  Е. М.  Организация </a:t>
            </a:r>
            <a:r>
              <a:rPr lang="ru-RU" dirty="0" smtClean="0"/>
              <a:t>планирования и управление предприятием : учебник.;  / Е. М. Кудрявцев. - М. : АСВ, 2011. - 416 с.</a:t>
            </a:r>
          </a:p>
          <a:p>
            <a:r>
              <a:rPr lang="ru-RU" dirty="0" smtClean="0"/>
              <a:t>Аннотация</a:t>
            </a:r>
            <a:r>
              <a:rPr lang="ru-RU" dirty="0" smtClean="0"/>
              <a:t>: Излагается научная дисциплина "Организация планирования и управление предприятием", которая представляет собой систему знаний для эффективного решения широкого круга задач организации, планирования и управления предприятием.</a:t>
            </a:r>
          </a:p>
          <a:p>
            <a:r>
              <a:rPr lang="ru-RU" dirty="0" smtClean="0"/>
              <a:t> </a:t>
            </a:r>
            <a:r>
              <a:rPr lang="ru-RU" dirty="0" smtClean="0"/>
              <a:t>Экземпляры</a:t>
            </a:r>
            <a:r>
              <a:rPr lang="ru-RU" dirty="0" smtClean="0"/>
              <a:t>: всего:23 - </a:t>
            </a:r>
            <a:r>
              <a:rPr lang="ru-RU" dirty="0" err="1" smtClean="0"/>
              <a:t>Чз</a:t>
            </a:r>
            <a:r>
              <a:rPr lang="ru-RU" dirty="0" smtClean="0"/>
              <a:t> №2(1), </a:t>
            </a:r>
            <a:r>
              <a:rPr lang="ru-RU" dirty="0" err="1" smtClean="0"/>
              <a:t>аб</a:t>
            </a:r>
            <a:r>
              <a:rPr lang="ru-RU" dirty="0" smtClean="0"/>
              <a:t>.(7), №3(15)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1266" name="Picture 2" descr="C:\Users\bibl2\Desktop\ImageHandler.ash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81642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23762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88640"/>
            <a:ext cx="4125144" cy="63653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38.1я73</a:t>
            </a:r>
          </a:p>
          <a:p>
            <a:r>
              <a:rPr lang="ru-RU" sz="2000" dirty="0" smtClean="0"/>
              <a:t>О-53</a:t>
            </a:r>
          </a:p>
          <a:p>
            <a:r>
              <a:rPr lang="ru-RU" sz="2000" dirty="0" smtClean="0"/>
              <a:t> </a:t>
            </a:r>
            <a:r>
              <a:rPr lang="ru-RU" sz="2000" dirty="0" smtClean="0"/>
              <a:t>Олейник  П. П.  Основы </a:t>
            </a:r>
            <a:r>
              <a:rPr lang="ru-RU" sz="2000" dirty="0" smtClean="0"/>
              <a:t>организации и управления в строительстве : учебник / П. П. Олейник. - 2-е изд., </a:t>
            </a:r>
            <a:r>
              <a:rPr lang="ru-RU" sz="2000" dirty="0" err="1" smtClean="0"/>
              <a:t>перераб</a:t>
            </a:r>
            <a:r>
              <a:rPr lang="ru-RU" sz="2000" dirty="0" smtClean="0"/>
              <a:t>. - М. : Издательство АСВ, 2016. - 254 с.</a:t>
            </a:r>
          </a:p>
          <a:p>
            <a:r>
              <a:rPr lang="ru-RU" sz="2000" dirty="0" smtClean="0"/>
              <a:t>Аннотация</a:t>
            </a:r>
            <a:r>
              <a:rPr lang="ru-RU" sz="2000" dirty="0" smtClean="0"/>
              <a:t>: Изложены концептуальные основы организации строительства предприятий, зданий и сооружений.</a:t>
            </a:r>
          </a:p>
          <a:p>
            <a:r>
              <a:rPr lang="ru-RU" sz="2000" dirty="0" smtClean="0"/>
              <a:t> </a:t>
            </a:r>
            <a:r>
              <a:rPr lang="ru-RU" sz="2000" dirty="0" smtClean="0"/>
              <a:t>Экземпляры</a:t>
            </a:r>
            <a:r>
              <a:rPr lang="ru-RU" sz="2000" dirty="0" smtClean="0"/>
              <a:t>: всего:6 -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№2(2), </a:t>
            </a:r>
            <a:r>
              <a:rPr lang="ru-RU" sz="2000" dirty="0" err="1" smtClean="0"/>
              <a:t>аб</a:t>
            </a:r>
            <a:r>
              <a:rPr lang="ru-RU" sz="2000" dirty="0" smtClean="0"/>
              <a:t>.(4)</a:t>
            </a:r>
          </a:p>
          <a:p>
            <a:endParaRPr lang="ru-RU" sz="22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2291" name="Picture 3" descr="C:\Users\bibl2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8843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96952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648"/>
            <a:ext cx="4114800" cy="604871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65.31</a:t>
            </a:r>
          </a:p>
          <a:p>
            <a:r>
              <a:rPr lang="ru-RU" sz="2200" dirty="0" smtClean="0"/>
              <a:t>П 39</a:t>
            </a:r>
          </a:p>
          <a:p>
            <a:r>
              <a:rPr lang="ru-RU" sz="2200" dirty="0" smtClean="0"/>
              <a:t> </a:t>
            </a:r>
            <a:r>
              <a:rPr lang="ru-RU" sz="2200" dirty="0" smtClean="0"/>
              <a:t>Плотников  А. Н. Экономика </a:t>
            </a:r>
            <a:r>
              <a:rPr lang="ru-RU" sz="2200" dirty="0" smtClean="0"/>
              <a:t>строительства : учебное пособие / А. Н. Плотников. - М. : </a:t>
            </a:r>
            <a:r>
              <a:rPr lang="ru-RU" sz="2200" dirty="0" err="1" smtClean="0"/>
              <a:t>Альфа-М</a:t>
            </a:r>
            <a:r>
              <a:rPr lang="ru-RU" sz="2200" dirty="0" smtClean="0"/>
              <a:t>: ИНФРА-М, 2015. - 288 с. - (</a:t>
            </a:r>
            <a:r>
              <a:rPr lang="ru-RU" sz="2200" dirty="0" err="1" smtClean="0"/>
              <a:t>Бакалавриат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Аннотация</a:t>
            </a:r>
            <a:r>
              <a:rPr lang="ru-RU" sz="2200" dirty="0" smtClean="0"/>
              <a:t>: Рассмотрены категории, принципы модели экономических отношений в </a:t>
            </a:r>
            <a:r>
              <a:rPr lang="ru-RU" sz="2200" dirty="0" err="1" smtClean="0"/>
              <a:t>инвестиционно</a:t>
            </a:r>
            <a:r>
              <a:rPr lang="ru-RU" sz="2200" dirty="0" smtClean="0"/>
              <a:t> - строительной </a:t>
            </a:r>
            <a:r>
              <a:rPr lang="ru-RU" sz="2200" dirty="0" smtClean="0"/>
              <a:t>сфере.</a:t>
            </a:r>
          </a:p>
          <a:p>
            <a:r>
              <a:rPr lang="ru-RU" sz="2200" dirty="0" smtClean="0"/>
              <a:t>Экземпляры</a:t>
            </a:r>
            <a:r>
              <a:rPr lang="ru-RU" sz="2200" dirty="0" smtClean="0"/>
              <a:t>: всего:15 - </a:t>
            </a:r>
            <a:r>
              <a:rPr lang="ru-RU" sz="2200" dirty="0" err="1" smtClean="0"/>
              <a:t>аб</a:t>
            </a:r>
            <a:r>
              <a:rPr lang="ru-RU" sz="2200" dirty="0" smtClean="0"/>
              <a:t>.(11), </a:t>
            </a:r>
            <a:r>
              <a:rPr lang="ru-RU" sz="2200" dirty="0" err="1" smtClean="0"/>
              <a:t>Чз</a:t>
            </a:r>
            <a:r>
              <a:rPr lang="ru-RU" sz="2200" dirty="0" smtClean="0"/>
              <a:t> №2(2), №3(2)</a:t>
            </a:r>
          </a:p>
          <a:p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3314" name="Picture 2" descr="C:\Users\bibl2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0500"/>
            <a:ext cx="4257675" cy="611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26642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65.052.84я73</a:t>
            </a:r>
          </a:p>
          <a:p>
            <a:r>
              <a:rPr lang="ru-RU" sz="8000" dirty="0" smtClean="0"/>
              <a:t>П 44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Подольский  В. И.  Аудит </a:t>
            </a:r>
            <a:r>
              <a:rPr lang="ru-RU" sz="8000" dirty="0" smtClean="0"/>
              <a:t>в строительстве : учебник для студентов вузов.; допущено УМО по образованию в области финансов / В. И. Подольский, Н. В. Савина. - М. : Академия, 2008. - 256 </a:t>
            </a:r>
            <a:r>
              <a:rPr lang="ru-RU" sz="8000" dirty="0" smtClean="0"/>
              <a:t>с</a:t>
            </a:r>
            <a:endParaRPr lang="ru-RU" sz="8000" dirty="0" smtClean="0"/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Рассмотрены основы аудиторской деятельности. Приведены методики проведения аудиторских проверок в строительных организациях. Особое внимание уделено вопросам аудита учетной документации, а также аудита учредительных документов и хозяйственных договоров.</a:t>
            </a:r>
          </a:p>
          <a:p>
            <a:r>
              <a:rPr lang="ru-RU" sz="8000" dirty="0" smtClean="0"/>
              <a:t>  Экземпляры: всего:11 - №3(11)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4338" name="Picture 2" descr="C:\Users\bibl2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81642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25202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65.291.212я73</a:t>
            </a:r>
          </a:p>
          <a:p>
            <a:r>
              <a:rPr lang="ru-RU" sz="8000" dirty="0" smtClean="0"/>
              <a:t>С 32</a:t>
            </a:r>
          </a:p>
          <a:p>
            <a:r>
              <a:rPr lang="ru-RU" sz="8000" dirty="0" smtClean="0"/>
              <a:t>Серов  В. М.  Организация </a:t>
            </a:r>
            <a:r>
              <a:rPr lang="ru-RU" sz="8000" dirty="0" smtClean="0"/>
              <a:t>и управление в строительстве : учеб. пособие.; рекомендовано УМО по образованию в области строительства / В. М. Серов, Н. А. Нестерова, А. В. Серов. - 3-е изд., стереотипное. - М. : Академия, 2008. - 432 с. </a:t>
            </a:r>
            <a:r>
              <a:rPr lang="ru-RU" sz="8000" dirty="0" smtClean="0"/>
              <a:t>-</a:t>
            </a:r>
            <a:endParaRPr lang="ru-RU" sz="8000" dirty="0" smtClean="0"/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Рассмотрены основные положения по организации строительного производства, проектирования и изысканий в строительстве, организационно- технической подготовке к строительству.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 </a:t>
            </a:r>
            <a:r>
              <a:rPr lang="ru-RU" sz="8000" dirty="0" smtClean="0"/>
              <a:t>Экземпляры: </a:t>
            </a:r>
            <a:r>
              <a:rPr lang="ru-RU" sz="8000" dirty="0" smtClean="0"/>
              <a:t>всего:21 – </a:t>
            </a:r>
            <a:r>
              <a:rPr lang="ru-RU" sz="8000" dirty="0" err="1" smtClean="0"/>
              <a:t>аб</a:t>
            </a:r>
            <a:r>
              <a:rPr lang="ru-RU" sz="8000" dirty="0" smtClean="0"/>
              <a:t>.(21)</a:t>
            </a:r>
            <a:endParaRPr lang="ru-RU" sz="8000" dirty="0" smtClean="0"/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endParaRPr lang="ru-RU" dirty="0"/>
          </a:p>
        </p:txBody>
      </p:sp>
      <p:pic>
        <p:nvPicPr>
          <p:cNvPr id="15362" name="Picture 2" descr="C:\Users\bibl2\Desktop\1340563212_1j3d7hp5maruxi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6044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2448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38.1</a:t>
            </a:r>
          </a:p>
          <a:p>
            <a:r>
              <a:rPr lang="ru-RU" sz="8000" dirty="0" smtClean="0"/>
              <a:t>С 38</a:t>
            </a:r>
          </a:p>
          <a:p>
            <a:r>
              <a:rPr lang="ru-RU" sz="8000" dirty="0" smtClean="0"/>
              <a:t>Синенко </a:t>
            </a:r>
            <a:r>
              <a:rPr lang="ru-RU" sz="8000" dirty="0" smtClean="0"/>
              <a:t>С. А </a:t>
            </a:r>
            <a:r>
              <a:rPr lang="ru-RU" sz="8000" dirty="0" smtClean="0"/>
              <a:t> Основы </a:t>
            </a:r>
            <a:r>
              <a:rPr lang="ru-RU" sz="8000" dirty="0" smtClean="0"/>
              <a:t>нормативной базы в строительстве : учебно-практическое пособие / С. А Синенко, С. А. Мамочкин, Б. В. </a:t>
            </a:r>
            <a:r>
              <a:rPr lang="ru-RU" sz="8000" dirty="0" err="1" smtClean="0"/>
              <a:t>Жадановский</a:t>
            </a:r>
            <a:r>
              <a:rPr lang="ru-RU" sz="8000" dirty="0" smtClean="0"/>
              <a:t>. - М. : Издательство АС В, 2016. - 152 с.</a:t>
            </a:r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Учебно-практическое пособие содержит необходимые материалы для выполнения практических работ, </a:t>
            </a:r>
            <a:r>
              <a:rPr lang="ru-RU" sz="8000" dirty="0" smtClean="0"/>
              <a:t>нормирование в строительстве, как часть государственной системы законов и подзаконных актов</a:t>
            </a:r>
            <a:endParaRPr lang="ru-RU" sz="8000" dirty="0" smtClean="0"/>
          </a:p>
          <a:p>
            <a:r>
              <a:rPr lang="ru-RU" sz="8000" dirty="0" smtClean="0"/>
              <a:t> </a:t>
            </a:r>
            <a:r>
              <a:rPr lang="ru-RU" sz="8000" dirty="0" smtClean="0"/>
              <a:t>Экземпляры</a:t>
            </a:r>
            <a:r>
              <a:rPr lang="ru-RU" sz="8000" dirty="0" smtClean="0"/>
              <a:t>: всего: 6 -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.(4)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6386" name="Picture 2" descr="C:\Users\bibl2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244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28803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65.052</a:t>
            </a:r>
          </a:p>
          <a:p>
            <a:r>
              <a:rPr lang="ru-RU" sz="8000" dirty="0" smtClean="0"/>
              <a:t>С 86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Строительство</a:t>
            </a:r>
            <a:r>
              <a:rPr lang="ru-RU" sz="8000" dirty="0" smtClean="0"/>
              <a:t>: бухгалтерский и налоговый учет у инвестора, застройщика, заказчика и подрядчика / ред. : Г. Ю. Касьянова. - М. : Аргумент, 2008. - 312 с.</a:t>
            </a:r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Содержит подробный анализ действующих в настоящее время правил оформления взаимных отношений и ведения бухгалтерского  и налогового учета всеми участниками строительного процесса (инвестором, заказчиком и подрядчиком). </a:t>
            </a:r>
          </a:p>
          <a:p>
            <a:r>
              <a:rPr lang="ru-RU" sz="8000" dirty="0" smtClean="0"/>
              <a:t>  Экземпляры: всего:55 -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.(54),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№2(1)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7410" name="Picture 2" descr="C:\Users\bibl2\Desktop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6724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04864"/>
            <a:ext cx="26642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680520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65.31-21я73</a:t>
            </a:r>
          </a:p>
          <a:p>
            <a:r>
              <a:rPr lang="ru-RU" sz="8000" dirty="0" smtClean="0"/>
              <a:t>У- 66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Управление </a:t>
            </a:r>
            <a:r>
              <a:rPr lang="ru-RU" sz="8000" dirty="0" smtClean="0"/>
              <a:t>в строительстве : учебник.; допущено МО РФ / ред. : В. М. Васильев. - 3-е изд., </a:t>
            </a:r>
            <a:r>
              <a:rPr lang="ru-RU" sz="8000" dirty="0" err="1" smtClean="0"/>
              <a:t>испр</a:t>
            </a:r>
            <a:r>
              <a:rPr lang="ru-RU" sz="8000" dirty="0" smtClean="0"/>
              <a:t>. и доп. - М. : АСВ, 2005. - 271 с.</a:t>
            </a:r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Рассмотрены реализация целевых программ и </a:t>
            </a:r>
            <a:r>
              <a:rPr lang="ru-RU" sz="8000" dirty="0" err="1" smtClean="0"/>
              <a:t>инвестиционно</a:t>
            </a:r>
            <a:r>
              <a:rPr lang="ru-RU" sz="8000" dirty="0" smtClean="0"/>
              <a:t> - строительных проектов, технология разработки управленческих решений, информационное обеспечение управления, организационные основы и формы диспетчеризации в управлении. </a:t>
            </a:r>
            <a:r>
              <a:rPr lang="ru-RU" sz="8000" dirty="0" smtClean="0"/>
              <a:t>Значительное </a:t>
            </a:r>
            <a:r>
              <a:rPr lang="ru-RU" sz="8000" dirty="0" smtClean="0"/>
              <a:t>место уделено технологии реализации </a:t>
            </a:r>
            <a:r>
              <a:rPr lang="ru-RU" sz="8000" dirty="0" err="1" smtClean="0"/>
              <a:t>инвестиционно</a:t>
            </a:r>
            <a:r>
              <a:rPr lang="ru-RU" sz="8000" dirty="0" smtClean="0"/>
              <a:t>- строительных проектов, проблемам качества строительной продукции, надежности  и риска в производственной деятельности строительных предприятий.</a:t>
            </a:r>
          </a:p>
          <a:p>
            <a:r>
              <a:rPr lang="ru-RU" sz="8000" dirty="0" smtClean="0"/>
              <a:t>  Экземпляры: всего:10 -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.(9),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№2(1)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C:\Users\bibl2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96044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302433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04664"/>
            <a:ext cx="4042792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65.31-56я73</a:t>
            </a:r>
          </a:p>
          <a:p>
            <a:r>
              <a:rPr lang="ru-RU" sz="8000" dirty="0" smtClean="0"/>
              <a:t>А 72</a:t>
            </a:r>
          </a:p>
          <a:p>
            <a:r>
              <a:rPr lang="ru-RU" sz="8000" dirty="0" smtClean="0"/>
              <a:t>Антипин  А. И. </a:t>
            </a:r>
            <a:endParaRPr lang="ru-RU" sz="8000" dirty="0" smtClean="0"/>
          </a:p>
          <a:p>
            <a:pPr algn="just"/>
            <a:r>
              <a:rPr lang="ru-RU" sz="8000" dirty="0" smtClean="0"/>
              <a:t>Инвестиционный анализ в строительстве : учеб. пособие для студентов вузов.; допущено УМО по образованию в области производственного менеджмента / А. И. Антипин. - М. : Академия, 2008. - 240 с. </a:t>
            </a:r>
          </a:p>
          <a:p>
            <a:pPr algn="just"/>
            <a:r>
              <a:rPr lang="ru-RU" sz="8000" dirty="0" smtClean="0"/>
              <a:t>Аннотация</a:t>
            </a:r>
            <a:r>
              <a:rPr lang="ru-RU" sz="8000" dirty="0" smtClean="0"/>
              <a:t>: Раскрыты основные термины и понятия, связанные с анализом инвестиционных строительных проектов. Приведены классификация и структура инвестиций.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 </a:t>
            </a:r>
            <a:r>
              <a:rPr lang="ru-RU" sz="8000" dirty="0" smtClean="0"/>
              <a:t>Экземпляры: всего:11 - №3(1),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.(10)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bibl2\Desktop\19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6004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34563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6120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65.311я73</a:t>
            </a:r>
          </a:p>
          <a:p>
            <a:r>
              <a:rPr lang="ru-RU" dirty="0" smtClean="0"/>
              <a:t>Ш 64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Ширшиков</a:t>
            </a:r>
            <a:r>
              <a:rPr lang="ru-RU" dirty="0" smtClean="0"/>
              <a:t>  Б. Ф. </a:t>
            </a:r>
          </a:p>
          <a:p>
            <a:r>
              <a:rPr lang="ru-RU" dirty="0" smtClean="0"/>
              <a:t>Организация, планирование и управление строительством : учебник / Б. Ф. </a:t>
            </a:r>
            <a:r>
              <a:rPr lang="ru-RU" dirty="0" err="1" smtClean="0"/>
              <a:t>Ширшиков</a:t>
            </a:r>
            <a:r>
              <a:rPr lang="ru-RU" dirty="0" smtClean="0"/>
              <a:t>. - М. : Издательство АСВ, 2016. - 528 с.</a:t>
            </a:r>
          </a:p>
          <a:p>
            <a:r>
              <a:rPr lang="ru-RU" dirty="0" smtClean="0"/>
              <a:t> Аннотация</a:t>
            </a:r>
            <a:r>
              <a:rPr lang="ru-RU" dirty="0" smtClean="0"/>
              <a:t>: Рассмотрены концептуальные основы организации, планирования и управления строительством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/>
              <a:t>Экземпляры</a:t>
            </a:r>
            <a:r>
              <a:rPr lang="ru-RU" dirty="0" smtClean="0"/>
              <a:t>: всего:12 -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аб</a:t>
            </a:r>
            <a:r>
              <a:rPr lang="ru-RU" dirty="0" smtClean="0"/>
              <a:t>.(10)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9458" name="Picture 2" descr="C:\Users\bibl2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1764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492896"/>
            <a:ext cx="32507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59767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65.256</a:t>
            </a:r>
          </a:p>
          <a:p>
            <a:r>
              <a:rPr lang="ru-RU" sz="2000" dirty="0" smtClean="0"/>
              <a:t>А 79</a:t>
            </a:r>
          </a:p>
          <a:p>
            <a:r>
              <a:rPr lang="ru-RU" sz="2000" dirty="0" smtClean="0"/>
              <a:t> </a:t>
            </a:r>
            <a:r>
              <a:rPr lang="ru-RU" sz="2000" dirty="0" err="1" smtClean="0"/>
              <a:t>Ардзинов</a:t>
            </a:r>
            <a:r>
              <a:rPr lang="ru-RU" sz="2000" dirty="0" smtClean="0"/>
              <a:t>  В. Д. </a:t>
            </a:r>
          </a:p>
          <a:p>
            <a:r>
              <a:rPr lang="ru-RU" sz="2000" dirty="0" smtClean="0"/>
              <a:t>Ценообразование и составление смет в строительстве / В. Д. </a:t>
            </a:r>
            <a:r>
              <a:rPr lang="ru-RU" sz="2000" dirty="0" err="1" smtClean="0"/>
              <a:t>Ардзинов</a:t>
            </a:r>
            <a:r>
              <a:rPr lang="ru-RU" sz="2000" dirty="0" smtClean="0"/>
              <a:t>. - СПб. : Питер, 2008. - 240 с. : </a:t>
            </a:r>
            <a:r>
              <a:rPr lang="ru-RU" sz="2000" dirty="0" smtClean="0"/>
              <a:t>ил</a:t>
            </a:r>
            <a:endParaRPr lang="ru-RU" sz="2000" dirty="0" smtClean="0"/>
          </a:p>
          <a:p>
            <a:r>
              <a:rPr lang="ru-RU" sz="2000" dirty="0" smtClean="0"/>
              <a:t>Аннотация</a:t>
            </a:r>
            <a:r>
              <a:rPr lang="ru-RU" sz="2000" dirty="0" smtClean="0"/>
              <a:t>: Изложены основы ценообразования, методы и примеры составления смет на территории РФ.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 Экземпляры: всего:30 - </a:t>
            </a:r>
            <a:r>
              <a:rPr lang="ru-RU" sz="2000" dirty="0" err="1" smtClean="0"/>
              <a:t>аб</a:t>
            </a:r>
            <a:r>
              <a:rPr lang="ru-RU" sz="2000" dirty="0" smtClean="0"/>
              <a:t>.(29),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№2(1)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bibl2\Desktop\3377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74441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26642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65.315.441-21</a:t>
            </a:r>
          </a:p>
          <a:p>
            <a:r>
              <a:rPr lang="ru-RU" sz="8000" dirty="0" smtClean="0"/>
              <a:t>Б 32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Бачурина  С. С.  Стратегия </a:t>
            </a:r>
            <a:r>
              <a:rPr lang="ru-RU" sz="8000" dirty="0" smtClean="0"/>
              <a:t>корпоративного менеджмента в градостроительстве / С. С. Бачурина, В. И. Ресин, В. А. </a:t>
            </a:r>
            <a:r>
              <a:rPr lang="ru-RU" sz="8000" dirty="0" err="1" smtClean="0"/>
              <a:t>Трайнев</a:t>
            </a:r>
            <a:r>
              <a:rPr lang="ru-RU" sz="8000" dirty="0" smtClean="0"/>
              <a:t>. - М. : "Дашков и К", 2010. - 512 с.</a:t>
            </a:r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Рассмотрены важнейшие вопросы стратегического корпоративного менеджмента градостроительных </a:t>
            </a:r>
            <a:r>
              <a:rPr lang="ru-RU" sz="8000" dirty="0" smtClean="0"/>
              <a:t>комплексов. Обобщены </a:t>
            </a:r>
            <a:r>
              <a:rPr lang="ru-RU" sz="8000" dirty="0" smtClean="0"/>
              <a:t>методы функционального и организованного построения корпоративного менеджмента в московских компаниях градостроительного комплекса. 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Экземпляры</a:t>
            </a:r>
            <a:r>
              <a:rPr lang="ru-RU" sz="8000" dirty="0" smtClean="0"/>
              <a:t>: всего:8 - №3(3),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.(3),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bibl2\Desktop\5033908_13555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45638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2448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60648"/>
            <a:ext cx="4330824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65.311я73</a:t>
            </a:r>
          </a:p>
          <a:p>
            <a:r>
              <a:rPr lang="ru-RU" sz="8000" dirty="0" smtClean="0"/>
              <a:t>Б 79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Болотин  С. А.  Организация </a:t>
            </a:r>
            <a:r>
              <a:rPr lang="ru-RU" sz="8000" dirty="0" smtClean="0"/>
              <a:t>строительного производства : учебное пособие; допущено УМО по образованию в области производственного менеджмента / С. А. Болотин, А. Н. Вихров. - М. : Академия, 2008</a:t>
            </a:r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Изложены основы организации строительного производства: принципы, способы и методы осуществления строительного и реализации инвестиционных строительных проектов. </a:t>
            </a:r>
            <a:r>
              <a:rPr lang="ru-RU" sz="8000" dirty="0" smtClean="0"/>
              <a:t>Рассмотрены </a:t>
            </a:r>
            <a:r>
              <a:rPr lang="ru-RU" sz="8000" dirty="0" smtClean="0"/>
              <a:t>организационно-техническая подготовка строительного производства и ее проектно-расчетная </a:t>
            </a:r>
            <a:r>
              <a:rPr lang="ru-RU" sz="8000" dirty="0" smtClean="0"/>
              <a:t>основа.</a:t>
            </a:r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 Экземпляры: всего:21 -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.(19),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bibl2\Desktop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60040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28803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32656"/>
            <a:ext cx="4248472" cy="5976704"/>
          </a:xfrm>
        </p:spPr>
        <p:txBody>
          <a:bodyPr>
            <a:noAutofit/>
          </a:bodyPr>
          <a:lstStyle/>
          <a:p>
            <a:r>
              <a:rPr lang="ru-RU" sz="2000" dirty="0" smtClean="0"/>
              <a:t>65.31я73</a:t>
            </a:r>
          </a:p>
          <a:p>
            <a:r>
              <a:rPr lang="ru-RU" sz="2000" dirty="0" smtClean="0"/>
              <a:t>Б 90</a:t>
            </a:r>
          </a:p>
          <a:p>
            <a:r>
              <a:rPr lang="ru-RU" sz="2000" dirty="0" err="1" smtClean="0"/>
              <a:t>Бузырев</a:t>
            </a:r>
            <a:r>
              <a:rPr lang="ru-RU" sz="2000" dirty="0" smtClean="0"/>
              <a:t>  В. В.  Планирование </a:t>
            </a:r>
            <a:r>
              <a:rPr lang="ru-RU" sz="2000" dirty="0" smtClean="0"/>
              <a:t>на строительном предприятии : учебное </a:t>
            </a:r>
            <a:r>
              <a:rPr lang="ru-RU" sz="2000" dirty="0" smtClean="0"/>
              <a:t>пособие </a:t>
            </a:r>
            <a:r>
              <a:rPr lang="ru-RU" sz="2000" dirty="0" smtClean="0"/>
              <a:t>/ В. В. </a:t>
            </a:r>
            <a:r>
              <a:rPr lang="ru-RU" sz="2000" dirty="0" err="1" smtClean="0"/>
              <a:t>Бузырев</a:t>
            </a:r>
            <a:r>
              <a:rPr lang="ru-RU" sz="2000" dirty="0" smtClean="0"/>
              <a:t>, Ю. П. </a:t>
            </a:r>
            <a:r>
              <a:rPr lang="ru-RU" sz="2000" dirty="0" err="1" smtClean="0"/>
              <a:t>Панибратов</a:t>
            </a:r>
            <a:r>
              <a:rPr lang="ru-RU" sz="2000" dirty="0" smtClean="0"/>
              <a:t>, И. В. Федосеев. - М. : Академия, 2005. - 336 с.</a:t>
            </a:r>
          </a:p>
          <a:p>
            <a:r>
              <a:rPr lang="ru-RU" sz="2000" dirty="0" smtClean="0"/>
              <a:t>Аннотация</a:t>
            </a:r>
            <a:r>
              <a:rPr lang="ru-RU" sz="2000" dirty="0" smtClean="0"/>
              <a:t>: Изложены основы планирования в строительных организациях: содержание, принципы, функции и пределы, а также его инструментарий, базирующийся на установленных нормах, нормативах и показателях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  Экземпляры</a:t>
            </a:r>
            <a:r>
              <a:rPr lang="ru-RU" sz="2000" dirty="0" smtClean="0"/>
              <a:t>: всего:33 - №3(3), </a:t>
            </a:r>
            <a:r>
              <a:rPr lang="ru-RU" sz="2000" dirty="0" err="1" smtClean="0"/>
              <a:t>аб</a:t>
            </a:r>
            <a:r>
              <a:rPr lang="ru-RU" sz="2000" dirty="0" smtClean="0"/>
              <a:t>.(28), </a:t>
            </a:r>
            <a:r>
              <a:rPr lang="ru-RU" sz="2000" dirty="0" err="1" smtClean="0"/>
              <a:t>Чз</a:t>
            </a:r>
            <a:r>
              <a:rPr lang="ru-RU" sz="2000" dirty="0" smtClean="0"/>
              <a:t> №2(2)</a:t>
            </a:r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6146" name="Picture 2" descr="C:\Users\bibl2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74441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30963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332656"/>
            <a:ext cx="4114800" cy="5976704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65.256</a:t>
            </a:r>
          </a:p>
          <a:p>
            <a:r>
              <a:rPr lang="ru-RU" sz="2600" dirty="0" smtClean="0"/>
              <a:t>Г 94</a:t>
            </a:r>
          </a:p>
          <a:p>
            <a:r>
              <a:rPr lang="ru-RU" sz="2600" dirty="0" err="1" smtClean="0"/>
              <a:t>Гумба</a:t>
            </a:r>
            <a:r>
              <a:rPr lang="ru-RU" sz="2600" dirty="0" smtClean="0"/>
              <a:t>  Х. М. Ценообразование </a:t>
            </a:r>
            <a:r>
              <a:rPr lang="ru-RU" sz="2600" dirty="0" smtClean="0"/>
              <a:t>и сметное дело в строительстве : учебник и практикум для прикладного </a:t>
            </a:r>
            <a:r>
              <a:rPr lang="ru-RU" sz="2600" dirty="0" err="1" smtClean="0"/>
              <a:t>бакалавриата</a:t>
            </a:r>
            <a:r>
              <a:rPr lang="ru-RU" sz="2600" dirty="0" smtClean="0"/>
              <a:t> / Х. М. </a:t>
            </a:r>
            <a:r>
              <a:rPr lang="ru-RU" sz="2600" dirty="0" err="1" smtClean="0"/>
              <a:t>Гумба</a:t>
            </a:r>
            <a:r>
              <a:rPr lang="ru-RU" sz="2600" dirty="0" smtClean="0"/>
              <a:t>, Е. Е. Ермолаев, С. С. Уварова. - М. : </a:t>
            </a:r>
            <a:r>
              <a:rPr lang="ru-RU" sz="2600" dirty="0" err="1" smtClean="0"/>
              <a:t>Юрайт</a:t>
            </a:r>
            <a:r>
              <a:rPr lang="ru-RU" sz="2600" dirty="0" smtClean="0"/>
              <a:t>, 2014. - 419 с. </a:t>
            </a:r>
            <a:r>
              <a:rPr lang="ru-RU" sz="2600" dirty="0" smtClean="0"/>
              <a:t>-</a:t>
            </a:r>
            <a:endParaRPr lang="ru-RU" sz="2600" dirty="0" smtClean="0"/>
          </a:p>
          <a:p>
            <a:r>
              <a:rPr lang="ru-RU" sz="2600" dirty="0" smtClean="0"/>
              <a:t>Аннотация</a:t>
            </a:r>
            <a:r>
              <a:rPr lang="ru-RU" sz="2600" dirty="0" smtClean="0"/>
              <a:t>: Рассмотрены цели, задачи и методы ценообразования на строительную и проектную продукцию.</a:t>
            </a:r>
          </a:p>
          <a:p>
            <a:r>
              <a:rPr lang="ru-RU" sz="2600" dirty="0" smtClean="0"/>
              <a:t> </a:t>
            </a:r>
          </a:p>
          <a:p>
            <a:r>
              <a:rPr lang="ru-RU" sz="2600" dirty="0" smtClean="0"/>
              <a:t>  Экземпляры: всего:10 - </a:t>
            </a:r>
            <a:r>
              <a:rPr lang="ru-RU" sz="2600" dirty="0" err="1" smtClean="0"/>
              <a:t>Чз</a:t>
            </a:r>
            <a:r>
              <a:rPr lang="ru-RU" sz="2600" dirty="0" smtClean="0"/>
              <a:t> №2(2), </a:t>
            </a:r>
            <a:r>
              <a:rPr lang="ru-RU" sz="2600" dirty="0" err="1" smtClean="0"/>
              <a:t>аб</a:t>
            </a:r>
            <a:r>
              <a:rPr lang="ru-RU" sz="2600" dirty="0" smtClean="0"/>
              <a:t>.(8)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bibl2\Desktop\43866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884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27363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648"/>
            <a:ext cx="4114800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38я73</a:t>
            </a:r>
          </a:p>
          <a:p>
            <a:r>
              <a:rPr lang="ru-RU" sz="8000" dirty="0" smtClean="0"/>
              <a:t>Г 96</a:t>
            </a:r>
          </a:p>
          <a:p>
            <a:r>
              <a:rPr lang="ru-RU" sz="8000" dirty="0" err="1" smtClean="0"/>
              <a:t>Гусакова</a:t>
            </a:r>
            <a:r>
              <a:rPr lang="ru-RU" sz="8000" dirty="0" smtClean="0"/>
              <a:t>  Е. А.  Основы </a:t>
            </a:r>
            <a:r>
              <a:rPr lang="ru-RU" sz="8000" dirty="0" smtClean="0"/>
              <a:t>организации и управления в строительстве. В 2 ч. Часть 1 : учебник и практикум для </a:t>
            </a:r>
            <a:r>
              <a:rPr lang="ru-RU" sz="8000" dirty="0" err="1" smtClean="0"/>
              <a:t>бакалавриата</a:t>
            </a:r>
            <a:r>
              <a:rPr lang="ru-RU" sz="8000" dirty="0" smtClean="0"/>
              <a:t> и магистратуры / Е. А. </a:t>
            </a:r>
            <a:r>
              <a:rPr lang="ru-RU" sz="8000" dirty="0" err="1" smtClean="0"/>
              <a:t>Гусакова</a:t>
            </a:r>
            <a:r>
              <a:rPr lang="ru-RU" sz="8000" dirty="0" smtClean="0"/>
              <a:t>, А. С. Павлов. - М. : Издательство </a:t>
            </a:r>
            <a:r>
              <a:rPr lang="ru-RU" sz="8000" dirty="0" err="1" smtClean="0"/>
              <a:t>Юрайт</a:t>
            </a:r>
            <a:r>
              <a:rPr lang="ru-RU" sz="8000" dirty="0" smtClean="0"/>
              <a:t>, 2017. - 258 с</a:t>
            </a:r>
            <a:r>
              <a:rPr lang="ru-RU" sz="8000" dirty="0" smtClean="0"/>
              <a:t>.</a:t>
            </a:r>
            <a:endParaRPr lang="ru-RU" sz="8000" dirty="0" smtClean="0"/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В учебнике рассматриваются вопросы организации и управления, необходимые руководящему персоналу строительных и проектных фирм, службе заказчика и другим заинтересованным лицам.</a:t>
            </a:r>
          </a:p>
          <a:p>
            <a:r>
              <a:rPr lang="ru-RU" sz="8000" dirty="0" smtClean="0"/>
              <a:t>  Экземпляры: всего:10 -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.(8)</a:t>
            </a:r>
          </a:p>
          <a:p>
            <a:endParaRPr lang="ru-RU" sz="80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194" name="Picture 2" descr="C:\Users\bibl2\Desktop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81642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23762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38я73</a:t>
            </a:r>
          </a:p>
          <a:p>
            <a:r>
              <a:rPr lang="ru-RU" sz="8000" dirty="0" smtClean="0"/>
              <a:t>Г 96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Гусакова</a:t>
            </a:r>
            <a:r>
              <a:rPr lang="ru-RU" sz="8000" dirty="0" smtClean="0"/>
              <a:t>  Е. А.  Основы </a:t>
            </a:r>
            <a:r>
              <a:rPr lang="ru-RU" sz="8000" dirty="0" smtClean="0"/>
              <a:t>организации и управления в строительстве. В 2 ч. Часть 2 : учебник и практикум для </a:t>
            </a:r>
            <a:r>
              <a:rPr lang="ru-RU" sz="8000" dirty="0" err="1" smtClean="0"/>
              <a:t>бакалавриата</a:t>
            </a:r>
            <a:r>
              <a:rPr lang="ru-RU" sz="8000" dirty="0" smtClean="0"/>
              <a:t> и магистратуры / Е. А. </a:t>
            </a:r>
            <a:r>
              <a:rPr lang="ru-RU" sz="8000" dirty="0" err="1" smtClean="0"/>
              <a:t>Гусакова</a:t>
            </a:r>
            <a:r>
              <a:rPr lang="ru-RU" sz="8000" dirty="0" smtClean="0"/>
              <a:t>, А. С. Павлов. - М. : Издательство </a:t>
            </a:r>
            <a:r>
              <a:rPr lang="ru-RU" sz="8000" dirty="0" err="1" smtClean="0"/>
              <a:t>Юрайт</a:t>
            </a:r>
            <a:r>
              <a:rPr lang="ru-RU" sz="8000" dirty="0" smtClean="0"/>
              <a:t>, 2017. - 318 с. </a:t>
            </a:r>
          </a:p>
          <a:p>
            <a:r>
              <a:rPr lang="ru-RU" sz="8000" dirty="0" smtClean="0"/>
              <a:t>Аннотация</a:t>
            </a:r>
            <a:r>
              <a:rPr lang="ru-RU" sz="8000" dirty="0" smtClean="0"/>
              <a:t>: В учебнике рассматриваются вопросы организации и управления, необходимые руководящему персоналу строительных и проектных фирм, службе заказчика и другим заинтересованным лицам.</a:t>
            </a:r>
          </a:p>
          <a:p>
            <a:r>
              <a:rPr lang="ru-RU" sz="8000" dirty="0" smtClean="0"/>
              <a:t> </a:t>
            </a:r>
            <a:r>
              <a:rPr lang="ru-RU" sz="8000" dirty="0" smtClean="0"/>
              <a:t>Экземпляры</a:t>
            </a:r>
            <a:r>
              <a:rPr lang="ru-RU" sz="8000" dirty="0" smtClean="0"/>
              <a:t>: всего:10 -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.(8)</a:t>
            </a:r>
          </a:p>
          <a:p>
            <a:endParaRPr lang="ru-RU" sz="80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bibl2\Desktop\8ef45457d8fca0f74912e558adceb8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6004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564</TotalTime>
  <Words>810</Words>
  <Application>Microsoft Office PowerPoint</Application>
  <PresentationFormat>Экран (4:3)</PresentationFormat>
  <Paragraphs>154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Уважаемые читатели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bibl2</cp:lastModifiedBy>
  <cp:revision>61</cp:revision>
  <dcterms:modified xsi:type="dcterms:W3CDTF">2018-02-07T08:18:37Z</dcterms:modified>
</cp:coreProperties>
</file>