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Autofit/>
          </a:bodyPr>
          <a:lstStyle/>
          <a:p>
            <a:r>
              <a:rPr lang="ru-RU" sz="4800" dirty="0" smtClean="0"/>
              <a:t>Уважаемые читатели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63284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Расчет и проектирование строительных конструкций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Представленный материал содержит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библиографических описаний документов.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Хронологический охват обзора с 2004 года по 2017 год.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ХТИ-филиала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СФУ, в корпусе «Б» по адресу: ул. Комарова, 15 (2 этаж), аудитория № 202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</a:t>
            </a:r>
          </a:p>
          <a:p>
            <a:r>
              <a:rPr lang="ru-RU" sz="8000" dirty="0" smtClean="0"/>
              <a:t>Е 70</a:t>
            </a:r>
          </a:p>
          <a:p>
            <a:r>
              <a:rPr lang="ru-RU" sz="8000" dirty="0" smtClean="0"/>
              <a:t> Еремеев, П. Г.  Современные конструкции покрытий над трибунами стадионов : научное издание / П. Г. Еремеев. - М. : Издательство АСВ, 2015. - 236 с.</a:t>
            </a:r>
          </a:p>
          <a:p>
            <a:r>
              <a:rPr lang="ru-RU" sz="8000" dirty="0" smtClean="0"/>
              <a:t>Аннотация: Книга содержит основные требования к проектированию несущих конструкций, выполнению расчетов, учету нагрузок и воздействий. Приведены основные особенности проектирования стадионов, а также анализ различных современных конструктивных схем, включая трансформируемые покрытия.</a:t>
            </a:r>
          </a:p>
          <a:p>
            <a:r>
              <a:rPr lang="ru-RU" sz="8000" dirty="0" smtClean="0"/>
              <a:t>Экземпляры: всего:6 -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.(4)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3816424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60440" cy="597666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38.54</a:t>
            </a:r>
          </a:p>
          <a:p>
            <a:r>
              <a:rPr lang="ru-RU" sz="8000" dirty="0" smtClean="0"/>
              <a:t>Е 70</a:t>
            </a:r>
          </a:p>
          <a:p>
            <a:r>
              <a:rPr lang="ru-RU" sz="8000" dirty="0" smtClean="0"/>
              <a:t> Еремеев, П. Г. Справочник по проектированию современных металлических конструкций большепролетных покрытий справочное издание - М. : Издательство АСВ, 2017. - 256 с.</a:t>
            </a:r>
          </a:p>
          <a:p>
            <a:r>
              <a:rPr lang="ru-RU" sz="8000" dirty="0" smtClean="0"/>
              <a:t>Аннотация: Справочник содержит основные положения по проектированию современных металлических конструкций большепролетных покрытий. Приведены сведения по применяемым материалам, изделиям,  методам расчета систем и узлов.</a:t>
            </a:r>
          </a:p>
          <a:p>
            <a:r>
              <a:rPr lang="ru-RU" sz="8000" dirty="0" smtClean="0"/>
              <a:t>Экземпляры: всего:5 -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.(3)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38.51</a:t>
            </a:r>
          </a:p>
          <a:p>
            <a:r>
              <a:rPr lang="ru-RU" dirty="0" smtClean="0"/>
              <a:t>Ж 74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Житушкин</a:t>
            </a:r>
            <a:r>
              <a:rPr lang="ru-RU" dirty="0" smtClean="0"/>
              <a:t>, В. Г.  Усиление каменных и деревянных конструкций : учебное пособие.; В. Г. </a:t>
            </a:r>
            <a:r>
              <a:rPr lang="ru-RU" dirty="0" err="1" smtClean="0"/>
              <a:t>Житушкин</a:t>
            </a:r>
            <a:r>
              <a:rPr lang="ru-RU" dirty="0" smtClean="0"/>
              <a:t>. - 2-е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АСВ, 2009</a:t>
            </a:r>
          </a:p>
          <a:p>
            <a:r>
              <a:rPr lang="ru-RU" dirty="0" smtClean="0"/>
              <a:t>Аннотация: Приводятся основы и примеры расчета усиления каменных и деревянных конструкций.</a:t>
            </a:r>
          </a:p>
          <a:p>
            <a:r>
              <a:rPr lang="ru-RU" dirty="0" smtClean="0"/>
              <a:t>Экземпляры: всего:12 - </a:t>
            </a:r>
            <a:r>
              <a:rPr lang="ru-RU" dirty="0" err="1" smtClean="0"/>
              <a:t>аб</a:t>
            </a:r>
            <a:r>
              <a:rPr lang="ru-RU" dirty="0" smtClean="0"/>
              <a:t>.(10), </a:t>
            </a:r>
            <a:r>
              <a:rPr lang="ru-RU" dirty="0" err="1" smtClean="0"/>
              <a:t>Чз</a:t>
            </a:r>
            <a:r>
              <a:rPr lang="ru-RU" dirty="0" smtClean="0"/>
              <a:t> №2(2)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96043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793507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/>
              <a:t>38.53</a:t>
            </a:r>
          </a:p>
          <a:p>
            <a:r>
              <a:rPr lang="ru-RU" sz="6200" dirty="0" smtClean="0"/>
              <a:t>К 60</a:t>
            </a:r>
          </a:p>
          <a:p>
            <a:r>
              <a:rPr lang="ru-RU" sz="6200" dirty="0" smtClean="0"/>
              <a:t> Колмогоров, А. Г.  Расчет железобетонных конструкций  по российским и зарубежным нормам : учебное издание / А. Г. Колмогоров, В. С. Плевков. - М. : АСВ, 2011. - 496 с.</a:t>
            </a:r>
          </a:p>
          <a:p>
            <a:r>
              <a:rPr lang="ru-RU" sz="6200" dirty="0" smtClean="0"/>
              <a:t>Аннотация: Изложены основные положения расчета и конструирования железобетонных конструкций по российским нормам (</a:t>
            </a:r>
            <a:r>
              <a:rPr lang="ru-RU" sz="6200" dirty="0" err="1" smtClean="0"/>
              <a:t>СНиП</a:t>
            </a:r>
            <a:r>
              <a:rPr lang="ru-RU" sz="6200" dirty="0" smtClean="0"/>
              <a:t> 2.03.01-84* и </a:t>
            </a:r>
            <a:r>
              <a:rPr lang="ru-RU" sz="6200" dirty="0" err="1" smtClean="0"/>
              <a:t>СНиП</a:t>
            </a:r>
            <a:r>
              <a:rPr lang="ru-RU" sz="6200" dirty="0" smtClean="0"/>
              <a:t> 52-0102003) нормам Франции ВАЕЛ-91 и Великобритании СР 110, нормам ФРГ Д </a:t>
            </a:r>
          </a:p>
          <a:p>
            <a:r>
              <a:rPr lang="ru-RU" sz="6200" dirty="0" smtClean="0"/>
              <a:t>ИН 1045, нормам США АСИ 318 и Кодексу ЕКБ/ФИП.</a:t>
            </a:r>
          </a:p>
          <a:p>
            <a:r>
              <a:rPr lang="ru-RU" sz="6200" dirty="0" smtClean="0"/>
              <a:t>Экземпляры: всего:12 - </a:t>
            </a:r>
            <a:r>
              <a:rPr lang="ru-RU" sz="6200" dirty="0" err="1" smtClean="0"/>
              <a:t>аб</a:t>
            </a:r>
            <a:r>
              <a:rPr lang="ru-RU" sz="6200" dirty="0" smtClean="0"/>
              <a:t>.(11), </a:t>
            </a:r>
            <a:r>
              <a:rPr lang="ru-RU" sz="6200" dirty="0" err="1" smtClean="0"/>
              <a:t>Чз</a:t>
            </a:r>
            <a:r>
              <a:rPr lang="ru-RU" sz="6200" dirty="0" smtClean="0"/>
              <a:t> №2(1)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7"/>
            <a:ext cx="3795911" cy="582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79350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38.54</a:t>
            </a:r>
          </a:p>
          <a:p>
            <a:r>
              <a:rPr lang="ru-RU" dirty="0" smtClean="0"/>
              <a:t>К 65</a:t>
            </a:r>
          </a:p>
          <a:p>
            <a:r>
              <a:rPr lang="ru-RU" smtClean="0"/>
              <a:t> Копытов</a:t>
            </a:r>
            <a:r>
              <a:rPr lang="ru-RU" dirty="0" smtClean="0"/>
              <a:t>, М. М.  Металлические конструкции каркасных зданий : учебное пособие / М. М. Копытов. - М. : Издательство АСВ, 2016. - 400 с.</a:t>
            </a:r>
          </a:p>
          <a:p>
            <a:r>
              <a:rPr lang="ru-RU" dirty="0" smtClean="0"/>
              <a:t>Аннотация: Рассмотрены основные вопросы проектирования металлических конструкций  каркасов одноэтажных, многоэтажных и высотных зданий.</a:t>
            </a:r>
          </a:p>
          <a:p>
            <a:r>
              <a:rPr lang="ru-RU" dirty="0" smtClean="0"/>
              <a:t>Экземпляры: всего:10 -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аб</a:t>
            </a:r>
            <a:r>
              <a:rPr lang="ru-RU" dirty="0" smtClean="0"/>
              <a:t>.(8)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88843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</a:t>
            </a:r>
          </a:p>
          <a:p>
            <a:r>
              <a:rPr lang="ru-RU" sz="8000" dirty="0" smtClean="0"/>
              <a:t>К 89</a:t>
            </a:r>
          </a:p>
          <a:p>
            <a:r>
              <a:rPr lang="ru-RU" sz="8000" dirty="0" smtClean="0"/>
              <a:t> Кузнецов, В. С.  Железобетонные и каменные конструкции : учебное издание / - М. : Издательство АС В, 2015. - 368 с.</a:t>
            </a:r>
          </a:p>
          <a:p>
            <a:r>
              <a:rPr lang="ru-RU" sz="8000" dirty="0" smtClean="0"/>
              <a:t>Аннотация: В учебнике рассмотрены вопросы проектирования железобетонных и каменных конструкций (теоретический курс, практические занятия, курсовое проектирование). Отдельным разделом приведены требования норм по расчету и конструированию наиболее распространенных сборных и монолитных железобетонных конструкций.</a:t>
            </a:r>
          </a:p>
          <a:p>
            <a:r>
              <a:rPr lang="ru-RU" sz="8000" dirty="0" smtClean="0"/>
              <a:t>Экземпляры: всего:15 -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.(13),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3744416" cy="56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88640"/>
            <a:ext cx="4042792" cy="619268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38.53</a:t>
            </a:r>
          </a:p>
          <a:p>
            <a:r>
              <a:rPr lang="ru-RU" sz="8000" dirty="0" smtClean="0"/>
              <a:t>К 89</a:t>
            </a:r>
          </a:p>
          <a:p>
            <a:r>
              <a:rPr lang="ru-RU" sz="8000" dirty="0" smtClean="0"/>
              <a:t> Кузнецов, В. С.  Железобетонные монолитные перекрытия и каменные конструкции многоэтажных зданий. Курсовое и дипломное проектирование : учебное пособие.; - М. :  АСВ, 2011. - 215 с.</a:t>
            </a:r>
          </a:p>
          <a:p>
            <a:r>
              <a:rPr lang="ru-RU" sz="8000" dirty="0" smtClean="0"/>
              <a:t> Аннотация: Рассмотрены вопросы проектирования наиболее часто встречающихся на практике монолитных перекрытий, а также кирпичных стен, столбов и фундаментов многоэтажных зданий. Все положения по проектированию железобетонных конструкций  основаны на СП 52-101-2003. </a:t>
            </a:r>
          </a:p>
          <a:p>
            <a:r>
              <a:rPr lang="ru-RU" sz="8000" dirty="0" smtClean="0"/>
              <a:t>Экземпляры: всего:24 -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.(22),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388843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90465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38.54</a:t>
            </a:r>
          </a:p>
          <a:p>
            <a:r>
              <a:rPr lang="ru-RU" sz="8000" dirty="0" smtClean="0"/>
              <a:t>М 23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Мандриков</a:t>
            </a:r>
            <a:r>
              <a:rPr lang="ru-RU" sz="8000" dirty="0" smtClean="0"/>
              <a:t>, А. П.  Примеры расчета металлических конструкций : учебное пособие : </a:t>
            </a:r>
            <a:r>
              <a:rPr lang="ru-RU" sz="8000" dirty="0" err="1" smtClean="0"/>
              <a:t>Техиздат</a:t>
            </a:r>
            <a:r>
              <a:rPr lang="ru-RU" sz="8000" dirty="0" smtClean="0"/>
              <a:t>. Ч.1 – 2007; 208с.</a:t>
            </a:r>
          </a:p>
          <a:p>
            <a:r>
              <a:rPr lang="ru-RU" sz="8000" dirty="0" smtClean="0"/>
              <a:t>Аннотация: Рассмотрено проектирование балочной клетки рабочей </a:t>
            </a:r>
            <a:r>
              <a:rPr lang="ru-RU" sz="8000" dirty="0" err="1" smtClean="0"/>
              <a:t>промплощадки</a:t>
            </a:r>
            <a:r>
              <a:rPr lang="ru-RU" sz="8000" dirty="0" smtClean="0"/>
              <a:t>, расчет настила, прокатных и составных  сварных балок, подкрановой балки, центрально и </a:t>
            </a:r>
            <a:r>
              <a:rPr lang="ru-RU" sz="8000" dirty="0" err="1" smtClean="0"/>
              <a:t>внецентренно</a:t>
            </a:r>
            <a:r>
              <a:rPr lang="ru-RU" sz="8000" dirty="0" smtClean="0"/>
              <a:t> сжатых колонн, стропильных ферм из уголковых профилей, </a:t>
            </a:r>
            <a:r>
              <a:rPr lang="ru-RU" sz="8000" dirty="0" err="1" smtClean="0"/>
              <a:t>тавров</a:t>
            </a:r>
            <a:r>
              <a:rPr lang="ru-RU" sz="8000" dirty="0" smtClean="0"/>
              <a:t> и </a:t>
            </a:r>
            <a:r>
              <a:rPr lang="ru-RU" sz="8000" dirty="0" err="1" smtClean="0"/>
              <a:t>двутавров</a:t>
            </a:r>
            <a:r>
              <a:rPr lang="ru-RU" sz="8000" dirty="0" smtClean="0"/>
              <a:t>, </a:t>
            </a:r>
            <a:r>
              <a:rPr lang="ru-RU" sz="8000" dirty="0" err="1" smtClean="0"/>
              <a:t>гнутосварных</a:t>
            </a:r>
            <a:r>
              <a:rPr lang="ru-RU" sz="8000" dirty="0" smtClean="0"/>
              <a:t> </a:t>
            </a:r>
            <a:r>
              <a:rPr lang="ru-RU" sz="8000" dirty="0" err="1" smtClean="0"/>
              <a:t>и</a:t>
            </a:r>
            <a:r>
              <a:rPr lang="ru-RU" sz="8000" dirty="0" smtClean="0"/>
              <a:t> бесшовных </a:t>
            </a:r>
            <a:r>
              <a:rPr lang="ru-RU" sz="8000" dirty="0" err="1" smtClean="0"/>
              <a:t>горячекатанных</a:t>
            </a:r>
            <a:r>
              <a:rPr lang="ru-RU" sz="8000" dirty="0" smtClean="0"/>
              <a:t> труб.</a:t>
            </a:r>
          </a:p>
          <a:p>
            <a:r>
              <a:rPr lang="ru-RU" sz="8000" dirty="0" smtClean="0"/>
              <a:t>Экземпляры: всего:15 -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.(14),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№2(1)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586551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38.53</a:t>
            </a:r>
          </a:p>
          <a:p>
            <a:r>
              <a:rPr lang="ru-RU" dirty="0" smtClean="0"/>
              <a:t>М 23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Мандриков</a:t>
            </a:r>
            <a:r>
              <a:rPr lang="ru-RU" dirty="0" smtClean="0"/>
              <a:t>, А. П.  Примеры расчета железобетонных конструкций : учебное пособие; / А. П. </a:t>
            </a:r>
            <a:r>
              <a:rPr lang="ru-RU" dirty="0" err="1" smtClean="0"/>
              <a:t>Мандриков</a:t>
            </a:r>
            <a:r>
              <a:rPr lang="ru-RU" dirty="0" smtClean="0"/>
              <a:t> : </a:t>
            </a:r>
            <a:r>
              <a:rPr lang="ru-RU" dirty="0" err="1" smtClean="0"/>
              <a:t>Техиздат</a:t>
            </a:r>
            <a:r>
              <a:rPr lang="ru-RU" dirty="0" smtClean="0"/>
              <a:t>. –Ч. 2., 2007; - 233 с.</a:t>
            </a:r>
          </a:p>
          <a:p>
            <a:r>
              <a:rPr lang="ru-RU" dirty="0" smtClean="0"/>
              <a:t>Даны примеры расчета, конструирования и проектирования основных несущих железобетонных конструкций – междуэтажных перекрытий, лестничных площадок и маршей. Приведены компоновка покрытий промышленных зданий и сборных элементов и их расчет.</a:t>
            </a:r>
          </a:p>
          <a:p>
            <a:r>
              <a:rPr lang="ru-RU" dirty="0" smtClean="0"/>
              <a:t> Экземпляры: всего:15 - </a:t>
            </a:r>
            <a:r>
              <a:rPr lang="ru-RU" dirty="0" err="1" smtClean="0"/>
              <a:t>аб</a:t>
            </a:r>
            <a:r>
              <a:rPr lang="ru-RU" dirty="0" smtClean="0"/>
              <a:t>.(14), </a:t>
            </a:r>
            <a:r>
              <a:rPr lang="ru-RU" dirty="0" err="1" smtClean="0"/>
              <a:t>Чз</a:t>
            </a:r>
            <a:r>
              <a:rPr lang="ru-RU" dirty="0" smtClean="0"/>
              <a:t> №2(1)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7"/>
            <a:ext cx="3816424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60648"/>
            <a:ext cx="3898776" cy="5865515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</a:t>
            </a:r>
          </a:p>
          <a:p>
            <a:r>
              <a:rPr lang="ru-RU" sz="8000" dirty="0" smtClean="0"/>
              <a:t>М 54</a:t>
            </a:r>
          </a:p>
          <a:p>
            <a:r>
              <a:rPr lang="ru-RU" sz="8000" dirty="0" smtClean="0"/>
              <a:t> Металлические конструкции. Расчет элементов и соединений с использованием программного комплекса SCAD OFFICE : учебное пособие / А. А. Семенов [и др.]. - М. : 2014. - 338 с.</a:t>
            </a:r>
          </a:p>
          <a:p>
            <a:r>
              <a:rPr lang="ru-RU" sz="8000" dirty="0" smtClean="0"/>
              <a:t> Аннотация: Система SCAD OFFICE представляет собой набор программ, предназначенных для выполнения прочностных расчетов элементов и проектирования строительных конструкций различного вида и назначения.</a:t>
            </a:r>
          </a:p>
          <a:p>
            <a:r>
              <a:rPr lang="ru-RU" sz="8000" dirty="0" smtClean="0"/>
              <a:t>Экземпляры: всего:15 -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.(13),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4104456" cy="57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58816" cy="5865515"/>
          </a:xfrm>
        </p:spPr>
        <p:txBody>
          <a:bodyPr>
            <a:noAutofit/>
          </a:bodyPr>
          <a:lstStyle/>
          <a:p>
            <a:r>
              <a:rPr lang="ru-RU" sz="2000" dirty="0" smtClean="0"/>
              <a:t>38.51</a:t>
            </a:r>
          </a:p>
          <a:p>
            <a:r>
              <a:rPr lang="ru-RU" sz="2000" dirty="0" smtClean="0"/>
              <a:t>Б 38</a:t>
            </a:r>
          </a:p>
          <a:p>
            <a:r>
              <a:rPr lang="ru-RU" sz="2000" dirty="0" smtClean="0"/>
              <a:t> Бедов, А. И.  Проектирование, восстановление и усиление каменных и армокаменных конструкций : учебное пособие / А. И. Бедов, А. И. </a:t>
            </a:r>
            <a:r>
              <a:rPr lang="ru-RU" sz="2000" dirty="0" err="1" smtClean="0"/>
              <a:t>Габитов</a:t>
            </a:r>
            <a:r>
              <a:rPr lang="ru-RU" sz="2000" dirty="0" smtClean="0"/>
              <a:t>. - М. : АСВ, 2008. - 568 с.</a:t>
            </a:r>
          </a:p>
          <a:p>
            <a:r>
              <a:rPr lang="ru-RU" sz="2000" dirty="0" smtClean="0"/>
              <a:t>Аннотация: Учебное пособие  отражает вопросы проектирования, расчета, восстановления и усиления конструкций и элементов зданий. </a:t>
            </a:r>
          </a:p>
          <a:p>
            <a:r>
              <a:rPr lang="ru-RU" sz="2000" dirty="0" smtClean="0"/>
              <a:t>Экземпляры: всего:5 -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.(4),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№2(1)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884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793507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 smtClean="0"/>
              <a:t>38.2</a:t>
            </a:r>
          </a:p>
          <a:p>
            <a:r>
              <a:rPr lang="ru-RU" sz="5000" dirty="0" smtClean="0"/>
              <a:t>Н 25</a:t>
            </a:r>
          </a:p>
          <a:p>
            <a:r>
              <a:rPr lang="ru-RU" sz="5000" dirty="0" smtClean="0"/>
              <a:t> </a:t>
            </a:r>
          </a:p>
          <a:p>
            <a:r>
              <a:rPr lang="ru-RU" sz="5000" dirty="0" err="1" smtClean="0"/>
              <a:t>Нанасова</a:t>
            </a:r>
            <a:r>
              <a:rPr lang="ru-RU" sz="5000" dirty="0" smtClean="0"/>
              <a:t>, С. М.  Проектирование малоэтажных домов : учебник / С. М. </a:t>
            </a:r>
            <a:r>
              <a:rPr lang="ru-RU" sz="5000" dirty="0" err="1" smtClean="0"/>
              <a:t>Нанасова</a:t>
            </a:r>
            <a:r>
              <a:rPr lang="ru-RU" sz="5000" dirty="0" smtClean="0"/>
              <a:t>, М. А. Рылько, И. М. </a:t>
            </a:r>
            <a:r>
              <a:rPr lang="ru-RU" sz="5000" dirty="0" err="1" smtClean="0"/>
              <a:t>Нанасов</a:t>
            </a:r>
            <a:r>
              <a:rPr lang="ru-RU" sz="5000" dirty="0" smtClean="0"/>
              <a:t>. - М., 2014. - 192 с.</a:t>
            </a:r>
          </a:p>
          <a:p>
            <a:r>
              <a:rPr lang="ru-RU" sz="5000" dirty="0" smtClean="0"/>
              <a:t> Аннотация: Дана методика расчета конструктивных элементов с применением графических методов и с применением компьютерных программ, рассмотрены вопросы теплотехнических расчетов ограждающих конструкций.</a:t>
            </a:r>
          </a:p>
          <a:p>
            <a:r>
              <a:rPr lang="ru-RU" sz="5000" dirty="0" smtClean="0"/>
              <a:t>Экземпляры: всего:5 - </a:t>
            </a:r>
            <a:r>
              <a:rPr lang="ru-RU" sz="5000" dirty="0" err="1" smtClean="0"/>
              <a:t>Чз</a:t>
            </a:r>
            <a:r>
              <a:rPr lang="ru-RU" sz="5000" dirty="0" smtClean="0"/>
              <a:t> №2(2), </a:t>
            </a:r>
            <a:r>
              <a:rPr lang="ru-RU" sz="5000" dirty="0" err="1" smtClean="0"/>
              <a:t>аб</a:t>
            </a:r>
            <a:r>
              <a:rPr lang="ru-RU" sz="5000" dirty="0" smtClean="0"/>
              <a:t>.(3)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8884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793507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</a:t>
            </a:r>
          </a:p>
          <a:p>
            <a:r>
              <a:rPr lang="ru-RU" sz="8000" dirty="0" smtClean="0"/>
              <a:t>П 27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Перельмутер</a:t>
            </a:r>
            <a:r>
              <a:rPr lang="ru-RU" sz="8000" dirty="0" smtClean="0"/>
              <a:t>, А. В.  Управление поведением несущих конструкций / А. В. </a:t>
            </a:r>
            <a:r>
              <a:rPr lang="ru-RU" sz="8000" dirty="0" err="1" smtClean="0"/>
              <a:t>Перельмутер</a:t>
            </a:r>
            <a:r>
              <a:rPr lang="ru-RU" sz="8000" dirty="0" smtClean="0"/>
              <a:t>. - 2-е изд., </a:t>
            </a:r>
            <a:r>
              <a:rPr lang="ru-RU" sz="8000" dirty="0" err="1" smtClean="0"/>
              <a:t>испр</a:t>
            </a:r>
            <a:r>
              <a:rPr lang="ru-RU" sz="8000" dirty="0" smtClean="0"/>
              <a:t>. и доп. - М. : АСВ, 2011. - 184 с.</a:t>
            </a:r>
          </a:p>
          <a:p>
            <a:r>
              <a:rPr lang="ru-RU" sz="8000" dirty="0" smtClean="0"/>
              <a:t>Аннотация: Рассматриваются вопросы управления поведением конструкций на всех стадиях их жизненного цикла. Описана методика расчета конструкций на стадии создания </a:t>
            </a:r>
            <a:r>
              <a:rPr lang="ru-RU" sz="8000" dirty="0" err="1" smtClean="0"/>
              <a:t>преднапряжения</a:t>
            </a:r>
            <a:r>
              <a:rPr lang="ru-RU" sz="8000" dirty="0" smtClean="0"/>
              <a:t> и приведены необходимые сведения из теории автоматического регулирования.</a:t>
            </a:r>
          </a:p>
          <a:p>
            <a:r>
              <a:rPr lang="ru-RU" sz="8000" dirty="0" smtClean="0"/>
              <a:t>Экземпляры: всего:12 -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.(11),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№2(1)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8843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38.5</a:t>
            </a:r>
          </a:p>
          <a:p>
            <a:r>
              <a:rPr lang="ru-RU" dirty="0" smtClean="0"/>
              <a:t>П 38</a:t>
            </a:r>
          </a:p>
          <a:p>
            <a:r>
              <a:rPr lang="ru-RU" dirty="0" smtClean="0"/>
              <a:t> </a:t>
            </a:r>
            <a:r>
              <a:rPr lang="ru-RU" dirty="0" smtClean="0"/>
              <a:t>Плевков</a:t>
            </a:r>
            <a:r>
              <a:rPr lang="ru-RU" dirty="0" smtClean="0"/>
              <a:t>, В. С.  Железобетонные и каменные конструкции сейсмостойких зданий и сооружений : учебное пособие / В. С. Плевков, А. И. </a:t>
            </a:r>
            <a:r>
              <a:rPr lang="ru-RU" dirty="0" err="1" smtClean="0"/>
              <a:t>Мальганов</a:t>
            </a:r>
            <a:r>
              <a:rPr lang="ru-RU" dirty="0" smtClean="0"/>
              <a:t>, И. В. </a:t>
            </a:r>
            <a:r>
              <a:rPr lang="ru-RU" dirty="0" err="1" smtClean="0"/>
              <a:t>Балдин</a:t>
            </a:r>
            <a:r>
              <a:rPr lang="ru-RU" dirty="0" smtClean="0"/>
              <a:t>. - М. : АСВ, 2012. - 290 с.</a:t>
            </a:r>
          </a:p>
          <a:p>
            <a:r>
              <a:rPr lang="ru-RU" dirty="0" smtClean="0"/>
              <a:t>Аннотация: Книга посвящена решению практических задач, возникающих при проектировании и строительстве зданий и сооружений с учетом сейсмических воздействий.</a:t>
            </a:r>
          </a:p>
          <a:p>
            <a:r>
              <a:rPr lang="ru-RU" dirty="0" smtClean="0"/>
              <a:t>Экземпляры: всего:12 - </a:t>
            </a:r>
            <a:r>
              <a:rPr lang="ru-RU" dirty="0" err="1" smtClean="0"/>
              <a:t>аб</a:t>
            </a:r>
            <a:r>
              <a:rPr lang="ru-RU" dirty="0" smtClean="0"/>
              <a:t>.(11), </a:t>
            </a:r>
            <a:r>
              <a:rPr lang="ru-RU" dirty="0" err="1" smtClean="0"/>
              <a:t>Чз</a:t>
            </a:r>
            <a:r>
              <a:rPr lang="ru-RU" dirty="0" smtClean="0"/>
              <a:t> №2(1)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4643561" cy="494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332656"/>
            <a:ext cx="3826768" cy="5793507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/>
              <a:t>38.5</a:t>
            </a:r>
          </a:p>
          <a:p>
            <a:r>
              <a:rPr lang="ru-RU" sz="6200" dirty="0" smtClean="0"/>
              <a:t>С 32</a:t>
            </a:r>
          </a:p>
          <a:p>
            <a:r>
              <a:rPr lang="ru-RU" sz="6200" dirty="0" smtClean="0"/>
              <a:t> </a:t>
            </a:r>
            <a:r>
              <a:rPr lang="ru-RU" sz="6200" dirty="0" smtClean="0"/>
              <a:t>Серов</a:t>
            </a:r>
            <a:r>
              <a:rPr lang="ru-RU" sz="6200" dirty="0" smtClean="0"/>
              <a:t>, Е. Н.  Проектирование деревянных конструкций : учебное пособие.; / Е. Н. Серов, Ю. Д. Санников, А. Е. Серов. - М. : АСВ, 2011. - 536 с.</a:t>
            </a:r>
          </a:p>
          <a:p>
            <a:r>
              <a:rPr lang="ru-RU" sz="6200" dirty="0" smtClean="0"/>
              <a:t> Аннотация: Конкретизируются общие рекомендации нормативной литературы, используются последние достижения науки и практики в области конструирования и расчета современных деревянных конструкций.</a:t>
            </a:r>
          </a:p>
          <a:p>
            <a:r>
              <a:rPr lang="ru-RU" sz="6200" dirty="0" smtClean="0"/>
              <a:t>Экземпляры: всего:12 - </a:t>
            </a:r>
            <a:r>
              <a:rPr lang="ru-RU" sz="6200" dirty="0" err="1" smtClean="0"/>
              <a:t>аб</a:t>
            </a:r>
            <a:r>
              <a:rPr lang="ru-RU" sz="6200" dirty="0" smtClean="0"/>
              <a:t>.(10), </a:t>
            </a:r>
            <a:r>
              <a:rPr lang="ru-RU" sz="6200" dirty="0" err="1" smtClean="0"/>
              <a:t>Чз</a:t>
            </a:r>
            <a:r>
              <a:rPr lang="ru-RU" sz="6200" dirty="0" smtClean="0"/>
              <a:t> №2(2)</a:t>
            </a:r>
          </a:p>
          <a:p>
            <a:r>
              <a:rPr lang="ru-RU" sz="6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</a:t>
            </a:r>
          </a:p>
          <a:p>
            <a:r>
              <a:rPr lang="ru-RU" sz="8000" dirty="0" smtClean="0"/>
              <a:t>С 56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Современные </a:t>
            </a:r>
            <a:r>
              <a:rPr lang="ru-RU" sz="8000" dirty="0" smtClean="0"/>
              <a:t>технологии расчета и проектирования металлических и деревянных конструкций. Курсовое и дипломное проектирование. Исследовательские задачи : учебное пособие " / М. С. Барабаш [и др.] ; ред. А. А. Нилов. - М. :  АСВ, 2010. - 336 с.</a:t>
            </a:r>
          </a:p>
          <a:p>
            <a:r>
              <a:rPr lang="ru-RU" sz="8000" dirty="0" smtClean="0"/>
              <a:t>Аннотация: Рассмотрены вопросы автоматизированного расчета и проектирования строительных металлических конструкций. Показаны способы построения расчетных конечно-элементных моделей.</a:t>
            </a:r>
          </a:p>
          <a:p>
            <a:r>
              <a:rPr lang="ru-RU" sz="8000" dirty="0" smtClean="0"/>
              <a:t>Экземпляры: всего:12 -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.(10)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96044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04664"/>
            <a:ext cx="4042792" cy="5904696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38.4</a:t>
            </a:r>
          </a:p>
          <a:p>
            <a:r>
              <a:rPr lang="ru-RU" sz="3600" dirty="0" smtClean="0"/>
              <a:t>Т 86</a:t>
            </a:r>
          </a:p>
          <a:p>
            <a:r>
              <a:rPr lang="ru-RU" sz="3600" dirty="0" smtClean="0"/>
              <a:t> </a:t>
            </a:r>
            <a:r>
              <a:rPr lang="ru-RU" sz="3600" dirty="0" smtClean="0"/>
              <a:t>Тур</a:t>
            </a:r>
            <a:r>
              <a:rPr lang="ru-RU" sz="3600" dirty="0" smtClean="0"/>
              <a:t>, В. И.  Купольные конструкции: формообразование, расчет, конструирование, повышение эффективности : учебное пособие / В. И. Тур. - М. : Издательство АСВ, 2004. - 96 с.</a:t>
            </a:r>
          </a:p>
          <a:p>
            <a:r>
              <a:rPr lang="ru-RU" sz="3600" dirty="0" smtClean="0"/>
              <a:t>Аннотация: Представлен обзор развития купольных конструкций из различных материалов, вопросов формообразования, расчета и конструирования. Приведен пример расчета сетчатого металлического купола.</a:t>
            </a:r>
          </a:p>
          <a:p>
            <a:r>
              <a:rPr lang="ru-RU" sz="3600" dirty="0" smtClean="0"/>
              <a:t>Экземпляры: всего:1 - </a:t>
            </a:r>
            <a:r>
              <a:rPr lang="ru-RU" sz="3600" dirty="0" err="1" smtClean="0"/>
              <a:t>Чз</a:t>
            </a:r>
            <a:r>
              <a:rPr lang="ru-RU" sz="3600" dirty="0" smtClean="0"/>
              <a:t> №2(1)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5"/>
            <a:ext cx="4032447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608512" cy="5865515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38.51</a:t>
            </a:r>
          </a:p>
          <a:p>
            <a:r>
              <a:rPr lang="ru-RU" sz="8000" dirty="0" smtClean="0"/>
              <a:t>Б 38</a:t>
            </a:r>
          </a:p>
          <a:p>
            <a:r>
              <a:rPr lang="ru-RU" sz="8000" dirty="0" smtClean="0"/>
              <a:t> Бедов, А. И.  Проектирование каменных и армокаменных конструкций : учебное пособие.; / А. И. Бедов, Т. А. </a:t>
            </a:r>
            <a:r>
              <a:rPr lang="ru-RU" sz="8000" dirty="0" err="1" smtClean="0"/>
              <a:t>Щепетьева</a:t>
            </a:r>
            <a:r>
              <a:rPr lang="ru-RU" sz="8000" dirty="0" smtClean="0"/>
              <a:t>. - М. : АСВ, 2008. - 240 с.</a:t>
            </a:r>
          </a:p>
          <a:p>
            <a:r>
              <a:rPr lang="ru-RU" sz="8000" dirty="0" smtClean="0"/>
              <a:t>Аннотация: Рассмотрены механические свойства материалов, применяемых для каменных и армокаменных конструкций, изложены основные положения расчета и конструирования каменных и армокаменных конструкций в соответствии с действующими нормами; отражены особенности проектирования рассматриваемых конструкций, возводимых в зимнее время. </a:t>
            </a:r>
          </a:p>
          <a:p>
            <a:r>
              <a:rPr lang="ru-RU" sz="8000" dirty="0" smtClean="0"/>
              <a:t>Экземпляры: всего:10 -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.(9), </a:t>
            </a:r>
          </a:p>
          <a:p>
            <a:r>
              <a:rPr lang="ru-RU" sz="8000" dirty="0" err="1" smtClean="0"/>
              <a:t>Чз</a:t>
            </a:r>
            <a:r>
              <a:rPr lang="ru-RU" sz="8000" dirty="0" smtClean="0"/>
              <a:t> №2(1)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32656"/>
            <a:ext cx="37444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332656"/>
            <a:ext cx="3898776" cy="5793507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</a:t>
            </a:r>
          </a:p>
          <a:p>
            <a:r>
              <a:rPr lang="ru-RU" sz="8000" dirty="0" smtClean="0"/>
              <a:t>Б 77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Бойтемиров</a:t>
            </a:r>
            <a:r>
              <a:rPr lang="ru-RU" sz="8000" dirty="0" smtClean="0"/>
              <a:t>, Ф. А.  Расчет конструкций из дерева и пластмасс : учеб. пособие.; / Ф. А. </a:t>
            </a:r>
            <a:r>
              <a:rPr lang="ru-RU" sz="8000" dirty="0" err="1" smtClean="0"/>
              <a:t>Бойтемиров</a:t>
            </a:r>
            <a:r>
              <a:rPr lang="ru-RU" sz="8000" dirty="0" smtClean="0"/>
              <a:t>, В. М. Головина, Э. М. Улицкая. - - М. : Академия, 2007. - 160 с. </a:t>
            </a:r>
          </a:p>
          <a:p>
            <a:r>
              <a:rPr lang="ru-RU" sz="8000" dirty="0" smtClean="0"/>
              <a:t>Аннотация: Даны примеры расчета и проектирования плит покрытий, несущих конструкций балок, ферм, арок, рам, а также пространственных конструкций покрытий типа купола.</a:t>
            </a:r>
          </a:p>
          <a:p>
            <a:r>
              <a:rPr lang="ru-RU" sz="8000" dirty="0" smtClean="0"/>
              <a:t>Экземпляры: всего:24 -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.(24)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3672408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3970784" cy="5865515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38.53</a:t>
            </a:r>
          </a:p>
          <a:p>
            <a:r>
              <a:rPr lang="ru-RU" sz="8000" dirty="0" smtClean="0"/>
              <a:t>Б 81</a:t>
            </a:r>
          </a:p>
          <a:p>
            <a:r>
              <a:rPr lang="ru-RU" sz="8000" dirty="0" smtClean="0"/>
              <a:t> Бондаренко, В. М.  Примеры расчета железобетонных и каменных конструкций : учеб. пособие.; допущено МО и науки РФ / В. М. Бондаренко, В. И. </a:t>
            </a:r>
            <a:r>
              <a:rPr lang="ru-RU" sz="8000" dirty="0" err="1" smtClean="0"/>
              <a:t>Римшин</a:t>
            </a:r>
            <a:r>
              <a:rPr lang="ru-RU" sz="8000" dirty="0" smtClean="0"/>
              <a:t>. - М. : Высшая школа, 2006. - 504 с. : ил</a:t>
            </a:r>
          </a:p>
          <a:p>
            <a:r>
              <a:rPr lang="ru-RU" sz="8000" dirty="0" smtClean="0"/>
              <a:t>Аннотация: Книга содержит примеры расчетов и конструктивных решений элементов зданий и сооружений городского назначения массового применения. Приведены справочные материалы, необходимые для проектирования.</a:t>
            </a:r>
          </a:p>
          <a:p>
            <a:r>
              <a:rPr lang="ru-RU" sz="8000" dirty="0" smtClean="0"/>
              <a:t>Экземпляры: всего:10 -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.(8),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324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60648"/>
            <a:ext cx="3898776" cy="5865515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38.53</a:t>
            </a:r>
          </a:p>
          <a:p>
            <a:r>
              <a:rPr lang="ru-RU" sz="8000" dirty="0" smtClean="0"/>
              <a:t>Б 83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Боровских</a:t>
            </a:r>
            <a:r>
              <a:rPr lang="ru-RU" sz="8000" dirty="0" smtClean="0"/>
              <a:t>, А. В.  Расчеты железобетонных конструкций по предельным состояниям и предельному равновесию : учебное пособие.; 2007. - 320 с.</a:t>
            </a:r>
          </a:p>
          <a:p>
            <a:r>
              <a:rPr lang="ru-RU" sz="8000" dirty="0" smtClean="0"/>
              <a:t>Аннотация: Представлены расчеты по предельным состояниям. Приведены конструктивные решения и расчет панелей - оболочек перекрытий малой </a:t>
            </a:r>
            <a:r>
              <a:rPr lang="ru-RU" sz="8000" dirty="0" err="1" smtClean="0"/>
              <a:t>материалло</a:t>
            </a:r>
            <a:r>
              <a:rPr lang="ru-RU" sz="8000" dirty="0" smtClean="0"/>
              <a:t> - и энергоемкости.</a:t>
            </a:r>
          </a:p>
          <a:p>
            <a:r>
              <a:rPr lang="ru-RU" sz="8000" dirty="0" smtClean="0"/>
              <a:t>Экземпляры: всего:5 -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.(5)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88640"/>
            <a:ext cx="388843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976704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 smtClean="0"/>
              <a:t>38.51</a:t>
            </a:r>
          </a:p>
          <a:p>
            <a:r>
              <a:rPr lang="ru-RU" sz="5000" dirty="0" smtClean="0"/>
              <a:t>Г 12</a:t>
            </a:r>
          </a:p>
          <a:p>
            <a:r>
              <a:rPr lang="ru-RU" sz="5000" dirty="0" smtClean="0"/>
              <a:t> </a:t>
            </a:r>
            <a:r>
              <a:rPr lang="ru-RU" sz="5000" dirty="0" err="1" smtClean="0"/>
              <a:t>Габрусенко</a:t>
            </a:r>
            <a:r>
              <a:rPr lang="ru-RU" sz="5000" dirty="0" smtClean="0"/>
              <a:t>, В. В.  Основы проектирования каменных и армокаменных конструкций в вопросах и ответах [Электронный ресурс] : учебное пособие -  М. : Издательство АСВ, 2015. - 152 с.</a:t>
            </a:r>
          </a:p>
          <a:p>
            <a:r>
              <a:rPr lang="ru-RU" sz="5000" dirty="0" smtClean="0"/>
              <a:t>Аннотация: Учебное пособие разработано на основе новых норм проектирования каменных и армокаменных конструкций (СП 15.13330) и предназначено студентам строительных специальностей вузов.</a:t>
            </a:r>
          </a:p>
          <a:p>
            <a:r>
              <a:rPr lang="ru-RU" sz="5000" dirty="0" smtClean="0"/>
              <a:t>Экземпляры: всего:15 - </a:t>
            </a:r>
            <a:r>
              <a:rPr lang="ru-RU" sz="5000" dirty="0" err="1" smtClean="0"/>
              <a:t>Чз</a:t>
            </a:r>
            <a:r>
              <a:rPr lang="ru-RU" sz="5000" dirty="0" smtClean="0"/>
              <a:t> №2(2), </a:t>
            </a:r>
            <a:r>
              <a:rPr lang="ru-RU" sz="5000" dirty="0" err="1" smtClean="0"/>
              <a:t>аб</a:t>
            </a:r>
            <a:r>
              <a:rPr lang="ru-RU" sz="5000" dirty="0" smtClean="0"/>
              <a:t>.(13)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88432" cy="60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97670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38.5</a:t>
            </a:r>
          </a:p>
          <a:p>
            <a:r>
              <a:rPr lang="ru-RU" sz="2400" dirty="0" smtClean="0"/>
              <a:t>Г 51</a:t>
            </a:r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Гиясов</a:t>
            </a:r>
            <a:r>
              <a:rPr lang="ru-RU" sz="2400" dirty="0" smtClean="0"/>
              <a:t>, Б. И.  Конструкции уникальных зданий и сооружений из древесины : учебное пособие - </a:t>
            </a:r>
            <a:r>
              <a:rPr lang="ru-RU" sz="2400" dirty="0" err="1" smtClean="0"/>
              <a:t>М.:Издательство</a:t>
            </a:r>
            <a:r>
              <a:rPr lang="ru-RU" sz="2400" dirty="0" smtClean="0"/>
              <a:t> АС В, 2014. 88 с.</a:t>
            </a:r>
          </a:p>
          <a:p>
            <a:r>
              <a:rPr lang="ru-RU" sz="2200" dirty="0" smtClean="0"/>
              <a:t>Аннотация</a:t>
            </a:r>
            <a:r>
              <a:rPr lang="ru-RU" sz="2400" dirty="0" smtClean="0"/>
              <a:t>: Изложены методы расчета элементов и узловых соединений деревянных конструкций.</a:t>
            </a:r>
          </a:p>
          <a:p>
            <a:r>
              <a:rPr lang="ru-RU" sz="2400" dirty="0" smtClean="0"/>
              <a:t>Экземпляры: всего:15 - </a:t>
            </a:r>
            <a:r>
              <a:rPr lang="ru-RU" sz="2400" dirty="0" err="1" smtClean="0"/>
              <a:t>аб</a:t>
            </a:r>
            <a:r>
              <a:rPr lang="ru-RU" sz="2400" dirty="0" smtClean="0"/>
              <a:t>.(13), </a:t>
            </a:r>
            <a:r>
              <a:rPr lang="ru-RU" sz="2400" dirty="0" err="1" smtClean="0"/>
              <a:t>Чз</a:t>
            </a:r>
            <a:r>
              <a:rPr lang="ru-RU" sz="2400" dirty="0" smtClean="0"/>
              <a:t> №2(2)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9604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</a:t>
            </a:r>
          </a:p>
          <a:p>
            <a:r>
              <a:rPr lang="ru-RU" sz="8000" dirty="0" smtClean="0"/>
              <a:t>Д 56</a:t>
            </a:r>
          </a:p>
          <a:p>
            <a:r>
              <a:rPr lang="ru-RU" sz="8000" dirty="0" smtClean="0"/>
              <a:t> Добромыслов, А. Н.  Ошибки проектирования строительных конструкций : научное издание - М. : 2007. - 184 с.</a:t>
            </a:r>
          </a:p>
          <a:p>
            <a:r>
              <a:rPr lang="ru-RU" sz="8000" dirty="0" smtClean="0"/>
              <a:t>Аннотация: Рассмотрены мало освещенные в литературе вопросы возникновения ошибок при проектировании строительных конструкций и их последствия. Приведены наиболее часто встречающиеся ошибки при проектировании железобетонных, стальных, деревянных и каменных конструкций, оснований и фундаментов.</a:t>
            </a:r>
          </a:p>
          <a:p>
            <a:r>
              <a:rPr lang="ru-RU" sz="8000" dirty="0" smtClean="0"/>
              <a:t>Экземпляры: всего:35 -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.(34),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№2(1)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3264"/>
            <a:ext cx="3816424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172</Words>
  <Application>Microsoft Office PowerPoint</Application>
  <PresentationFormat>Экран (4:3)</PresentationFormat>
  <Paragraphs>194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Уважаемые читатели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bibl2</cp:lastModifiedBy>
  <cp:revision>31</cp:revision>
  <dcterms:modified xsi:type="dcterms:W3CDTF">2017-10-24T04:28:58Z</dcterms:modified>
</cp:coreProperties>
</file>